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9" r:id="rId20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3" pos="2370" userDrawn="1">
          <p15:clr>
            <a:srgbClr val="A4A3A4"/>
          </p15:clr>
        </p15:guide>
        <p15:guide id="4" pos="2483" userDrawn="1">
          <p15:clr>
            <a:srgbClr val="A4A3A4"/>
          </p15:clr>
        </p15:guide>
        <p15:guide id="5" pos="4495" userDrawn="1">
          <p15:clr>
            <a:srgbClr val="A4A3A4"/>
          </p15:clr>
        </p15:guide>
        <p15:guide id="6" pos="4376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8F8F8"/>
    <a:srgbClr val="EAC899"/>
    <a:srgbClr val="E40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8" autoAdjust="0"/>
    <p:restoredTop sz="96021" autoAdjust="0"/>
  </p:normalViewPr>
  <p:slideViewPr>
    <p:cSldViewPr snapToGrid="0" showGuides="1">
      <p:cViewPr varScale="1">
        <p:scale>
          <a:sx n="71" d="100"/>
          <a:sy n="71" d="100"/>
        </p:scale>
        <p:origin x="90" y="810"/>
      </p:cViewPr>
      <p:guideLst>
        <p:guide orient="horz" pos="2358"/>
        <p:guide pos="2370"/>
        <p:guide pos="2483"/>
        <p:guide pos="4495"/>
        <p:guide pos="4376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DE9-37AB-4619-8842-4C546491005A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AF67-B363-4F6A-90B8-630E876DAB2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6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AF67-B363-4F6A-90B8-630E876DAB2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pider on a web  Description automatically generated with low confidence">
            <a:extLst>
              <a:ext uri="{FF2B5EF4-FFF2-40B4-BE49-F238E27FC236}">
                <a16:creationId xmlns:a16="http://schemas.microsoft.com/office/drawing/2014/main" id="{1055BAAF-2E5D-44C4-958C-877F3EA2E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" y="0"/>
            <a:ext cx="10691689" cy="7559675"/>
          </a:xfrm>
          <a:prstGeom prst="rect">
            <a:avLst/>
          </a:prstGeom>
        </p:spPr>
      </p:pic>
      <p:sp>
        <p:nvSpPr>
          <p:cNvPr id="10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501406" y="6347053"/>
            <a:ext cx="9404594" cy="29902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1500" b="0">
                <a:latin typeface="+mj-lt"/>
              </a:defRPr>
            </a:lvl1pPr>
          </a:lstStyle>
          <a:p>
            <a:pPr marL="0" marR="0" lvl="0" indent="0" algn="l" defTabSz="755957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Ready</a:t>
            </a:r>
            <a:r>
              <a:rPr lang="en-GB" sz="1400" b="0" dirty="0">
                <a:solidFill>
                  <a:schemeClr val="bg1"/>
                </a:solidFill>
              </a:rPr>
              <a:t> to fly – A commentary on the insolvency proceedings of </a:t>
            </a:r>
            <a:r>
              <a:rPr lang="en-GB" sz="1400" b="0" dirty="0" err="1">
                <a:solidFill>
                  <a:schemeClr val="bg1"/>
                </a:solidFill>
              </a:rPr>
              <a:t>niki</a:t>
            </a:r>
            <a:r>
              <a:rPr lang="en-GB" sz="1400" b="0" dirty="0">
                <a:solidFill>
                  <a:schemeClr val="bg1"/>
                </a:solidFill>
              </a:rPr>
              <a:t/>
            </a:r>
            <a:br>
              <a:rPr lang="en-GB" sz="1400" b="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1406" y="6567368"/>
            <a:ext cx="6220800" cy="468000"/>
          </a:xfrm>
        </p:spPr>
        <p:txBody>
          <a:bodyPr/>
          <a:lstStyle>
            <a:lvl1pPr algn="l" defTabSz="755957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None/>
              <a:defRPr lang="en-US" sz="1500" b="0" kern="1200" cap="all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Stefan sax, Partner</a:t>
            </a:r>
          </a:p>
          <a:p>
            <a:r>
              <a:rPr lang="en-GB" dirty="0">
                <a:solidFill>
                  <a:schemeClr val="bg1"/>
                </a:solidFill>
              </a:rPr>
              <a:t>20 May 2022 | Milan</a:t>
            </a:r>
          </a:p>
        </p:txBody>
      </p:sp>
      <p:pic>
        <p:nvPicPr>
          <p:cNvPr id="8" name="Picture 7" descr="A black screen with white text  Description automatically generated with low confidence">
            <a:extLst>
              <a:ext uri="{FF2B5EF4-FFF2-40B4-BE49-F238E27FC236}">
                <a16:creationId xmlns:a16="http://schemas.microsoft.com/office/drawing/2014/main" id="{8D430954-B3C3-4936-8BF3-D27787BC7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406" y="488950"/>
            <a:ext cx="2377445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ur  Description automatically generated">
            <a:extLst>
              <a:ext uri="{FF2B5EF4-FFF2-40B4-BE49-F238E27FC236}">
                <a16:creationId xmlns:a16="http://schemas.microsoft.com/office/drawing/2014/main" id="{80F3771B-9352-46E6-BF95-353D240EC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" y="0"/>
            <a:ext cx="10691689" cy="7559675"/>
          </a:xfrm>
          <a:prstGeom prst="rect">
            <a:avLst/>
          </a:prstGeom>
        </p:spPr>
      </p:pic>
      <p:sp>
        <p:nvSpPr>
          <p:cNvPr id="10" name="OfficeImprint"/>
          <p:cNvSpPr txBox="1"/>
          <p:nvPr userDrawn="1"/>
        </p:nvSpPr>
        <p:spPr>
          <a:xfrm>
            <a:off x="501406" y="4135251"/>
            <a:ext cx="9134763" cy="2567835"/>
          </a:xfrm>
          <a:prstGeom prst="rect">
            <a:avLst/>
          </a:prstGeom>
          <a:noFill/>
        </p:spPr>
        <p:txBody>
          <a:bodyPr lIns="0" tIns="0" rIns="0" bIns="0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Clifford Chance, Junghofstraße 14, 60311 Frankfurt am Main
© Clifford Chance 2022
Clifford Chance Partnerschaft mit beschränkter Berufshaftung von Rechtsanwälten, Steuerberatern und Solicitors · Sitz: Frankfurt am Main · AG Frankfurt am Main PR 2669
Die nach § 5 TMG und §§ 2, 3 DL-InfoV vorgeschriebenen Informationen finden Sie unter: www.cliffordchance.com/deuregulatory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ebAddressCC"/>
          <p:cNvSpPr txBox="1"/>
          <p:nvPr userDrawn="1"/>
        </p:nvSpPr>
        <p:spPr>
          <a:xfrm>
            <a:off x="501406" y="6861970"/>
            <a:ext cx="3124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spc="40" baseline="0" dirty="0">
                <a:solidFill>
                  <a:schemeClr val="bg1"/>
                </a:solidFill>
                <a:latin typeface="+mj-lt"/>
              </a:rPr>
              <a:t>WWW.CLIFFORDCHANCE.COM</a:t>
            </a:r>
          </a:p>
        </p:txBody>
      </p:sp>
      <p:pic>
        <p:nvPicPr>
          <p:cNvPr id="5" name="Picture 4" descr="A black screen with white text  Description automatically generated with low confidence">
            <a:extLst>
              <a:ext uri="{FF2B5EF4-FFF2-40B4-BE49-F238E27FC236}">
                <a16:creationId xmlns:a16="http://schemas.microsoft.com/office/drawing/2014/main" id="{573D3FCF-1E70-4C75-A416-F6C348365B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406" y="488950"/>
            <a:ext cx="2377445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0" y="2296160"/>
            <a:ext cx="9434087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0" y="2296160"/>
            <a:ext cx="622055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0" y="2296160"/>
            <a:ext cx="45505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"/>
          <p:cNvSpPr>
            <a:spLocks noGrp="1"/>
          </p:cNvSpPr>
          <p:nvPr>
            <p:ph idx="19"/>
          </p:nvPr>
        </p:nvSpPr>
        <p:spPr>
          <a:xfrm>
            <a:off x="5603587" y="2296160"/>
            <a:ext cx="45505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2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5" name="Quotation"/>
          <p:cNvSpPr>
            <a:spLocks noGrp="1"/>
          </p:cNvSpPr>
          <p:nvPr>
            <p:ph type="body" sz="quarter" idx="22"/>
          </p:nvPr>
        </p:nvSpPr>
        <p:spPr>
          <a:xfrm>
            <a:off x="7173913" y="1331778"/>
            <a:ext cx="3517900" cy="1533660"/>
          </a:xfrm>
          <a:solidFill>
            <a:schemeClr val="accent1"/>
          </a:solidFill>
        </p:spPr>
        <p:txBody>
          <a:bodyPr lIns="540000" tIns="252000" rIns="540000" bIns="72000"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20"/>
          </p:nvPr>
        </p:nvSpPr>
        <p:spPr>
          <a:xfrm>
            <a:off x="7140287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3930144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1" y="3251200"/>
            <a:ext cx="3013800" cy="372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3485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Short title runs here</a:t>
            </a:r>
          </a:p>
        </p:txBody>
      </p:sp>
      <p:sp>
        <p:nvSpPr>
          <p:cNvPr id="4" name="Footnote box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20"/>
          </p:nvPr>
        </p:nvSpPr>
        <p:spPr>
          <a:xfrm>
            <a:off x="7140287" y="2296160"/>
            <a:ext cx="30138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3930144" y="2296160"/>
            <a:ext cx="30138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20000" y="2296160"/>
            <a:ext cx="30138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ntroduction"/>
          <p:cNvSpPr>
            <a:spLocks noGrp="1"/>
          </p:cNvSpPr>
          <p:nvPr>
            <p:ph type="body" sz="quarter" idx="17"/>
          </p:nvPr>
        </p:nvSpPr>
        <p:spPr>
          <a:xfrm>
            <a:off x="720001" y="1369878"/>
            <a:ext cx="6211044" cy="924059"/>
          </a:xfrm>
        </p:spPr>
        <p:txBody>
          <a:bodyPr>
            <a:noAutofit/>
          </a:bodyPr>
          <a:lstStyle>
            <a:lvl1pPr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>
            <a:noAutofit/>
          </a:bodyPr>
          <a:lstStyle>
            <a:lvl1pPr>
              <a:defRPr sz="18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22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98475"/>
            <a:ext cx="7978706" cy="461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9306" y="7173488"/>
            <a:ext cx="464781" cy="180000"/>
          </a:xfrm>
        </p:spPr>
        <p:txBody>
          <a:bodyPr/>
          <a:lstStyle/>
          <a:p>
            <a:fld id="{35F722AE-BBFF-4D7A-AA85-5D85283FEA1E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20354" y="6993782"/>
            <a:ext cx="6216650" cy="203200"/>
          </a:xfrm>
        </p:spPr>
        <p:txBody>
          <a:bodyPr anchor="b" anchorCtr="0"/>
          <a:lstStyle>
            <a:lvl1pPr>
              <a:defRPr lang="en-US" sz="600" kern="1200" cap="none" baseline="0" dirty="0" smtClean="0">
                <a:solidFill>
                  <a:schemeClr val="tx2"/>
                </a:solidFill>
                <a:latin typeface="+mn-lt"/>
                <a:ea typeface="MS Mincho"/>
                <a:cs typeface="+mn-cs"/>
              </a:defRPr>
            </a:lvl1pPr>
          </a:lstStyle>
          <a:p>
            <a:pPr lvl="0"/>
            <a:r>
              <a:rPr lang="en-US" dirty="0"/>
              <a:t>Tap to add a footnote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Short title runs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4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9306" y="7173487"/>
            <a:ext cx="464781" cy="180000"/>
          </a:xfrm>
        </p:spPr>
        <p:txBody>
          <a:bodyPr/>
          <a:lstStyle/>
          <a:p>
            <a:fld id="{35F722AE-BBFF-4D7A-AA85-5D85283FEA1E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Short title runs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9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1906" y="251837"/>
            <a:ext cx="10188000" cy="70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1906" y="3239838"/>
            <a:ext cx="10188000" cy="1080000"/>
          </a:xfrm>
          <a:solidFill>
            <a:srgbClr val="F8F8F8"/>
          </a:solidFill>
        </p:spPr>
        <p:txBody>
          <a:bodyPr lIns="540000" tIns="72000" rIns="540000" bIns="72000" anchor="ctr" anchorCtr="0"/>
          <a:lstStyle>
            <a:lvl1pPr>
              <a:lnSpc>
                <a:spcPct val="100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break – tap to add text</a:t>
            </a:r>
          </a:p>
        </p:txBody>
      </p:sp>
    </p:spTree>
    <p:extLst>
      <p:ext uri="{BB962C8B-B14F-4D97-AF65-F5344CB8AC3E}">
        <p14:creationId xmlns:p14="http://schemas.microsoft.com/office/powerpoint/2010/main" val="468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689306" y="7172592"/>
            <a:ext cx="46478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5F722AE-BBFF-4D7A-AA85-5D85283FEA1E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lifford Chance"/>
          <p:cNvSpPr txBox="1"/>
          <p:nvPr userDrawn="1"/>
        </p:nvSpPr>
        <p:spPr>
          <a:xfrm>
            <a:off x="9794081" y="7167446"/>
            <a:ext cx="184327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spc="40" baseline="0" dirty="0">
                <a:solidFill>
                  <a:schemeClr val="tx2"/>
                </a:solidFill>
              </a:rPr>
              <a:t>|</a:t>
            </a:r>
          </a:p>
        </p:txBody>
      </p:sp>
      <p:sp>
        <p:nvSpPr>
          <p:cNvPr id="9" name="MarketingEntityText"/>
          <p:cNvSpPr txBox="1"/>
          <p:nvPr userDrawn="1"/>
        </p:nvSpPr>
        <p:spPr>
          <a:xfrm>
            <a:off x="7568921" y="7103608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Clifford Chance</a:t>
            </a:r>
            <a:endParaRPr lang="en-GB" sz="600" kern="1200" cap="all" spc="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720000" y="2296160"/>
            <a:ext cx="9434087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498475"/>
            <a:ext cx="6211044" cy="1625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0" r:id="rId4"/>
    <p:sldLayoutId id="2147483667" r:id="rId5"/>
    <p:sldLayoutId id="2147483668" r:id="rId6"/>
    <p:sldLayoutId id="2147483656" r:id="rId7"/>
    <p:sldLayoutId id="2147483669" r:id="rId8"/>
    <p:sldLayoutId id="2147483664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5595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75595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tx1"/>
        </a:buClr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75595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9888" indent="-119063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23875" indent="-149225" algn="l" defTabSz="75595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Bree Rg" panose="02000503000000020004" pitchFamily="50" charset="0"/>
        <a:buChar char="–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99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pos="6401" userDrawn="1">
          <p15:clr>
            <a:srgbClr val="F26B43"/>
          </p15:clr>
        </p15:guide>
        <p15:guide id="4" pos="452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b="0" dirty="0">
                <a:solidFill>
                  <a:schemeClr val="bg1"/>
                </a:solidFill>
              </a:rPr>
              <a:t>Ready</a:t>
            </a:r>
            <a:r>
              <a:rPr lang="en-GB" sz="1400" b="0" dirty="0">
                <a:solidFill>
                  <a:schemeClr val="bg1"/>
                </a:solidFill>
              </a:rPr>
              <a:t> to fly – A commentary on the insolvency proceedings of </a:t>
            </a:r>
            <a:r>
              <a:rPr lang="en-GB" sz="1400" b="0" dirty="0" err="1">
                <a:solidFill>
                  <a:schemeClr val="bg1"/>
                </a:solidFill>
              </a:rPr>
              <a:t>niki</a:t>
            </a:r>
            <a:r>
              <a:rPr lang="en-GB" sz="1400" b="0" dirty="0">
                <a:solidFill>
                  <a:schemeClr val="bg1"/>
                </a:solidFill>
              </a:rPr>
              <a:t/>
            </a:r>
            <a:br>
              <a:rPr lang="en-GB" sz="1400" b="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Stefan sax, Partner</a:t>
            </a:r>
          </a:p>
          <a:p>
            <a:r>
              <a:rPr lang="en-GB" dirty="0">
                <a:solidFill>
                  <a:schemeClr val="bg1"/>
                </a:solidFill>
              </a:rPr>
              <a:t>20 May 2022 | Milan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text, blur  Description automatically generated">
            <a:extLst>
              <a:ext uri="{FF2B5EF4-FFF2-40B4-BE49-F238E27FC236}">
                <a16:creationId xmlns:a16="http://schemas.microsoft.com/office/drawing/2014/main" id="{3D80E177-3DC6-44C1-8101-AE14C5B6A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4733112" y="3530593"/>
            <a:ext cx="1224001" cy="1224000"/>
          </a:xfrm>
          <a:prstGeom prst="ellipse">
            <a:avLst/>
          </a:prstGeom>
        </p:spPr>
      </p:pic>
      <p:pic>
        <p:nvPicPr>
          <p:cNvPr id="75" name="Picture 74" descr="A picture containing text, blur  Description automatically generated">
            <a:extLst>
              <a:ext uri="{FF2B5EF4-FFF2-40B4-BE49-F238E27FC236}">
                <a16:creationId xmlns:a16="http://schemas.microsoft.com/office/drawing/2014/main" id="{44D089C9-E985-4F92-9469-30EF26D2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4740834" y="1054799"/>
            <a:ext cx="1224001" cy="1224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E9E98-5D22-4469-A6C0-A618395D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5A5DE-F0B0-47BB-88E6-937DCF72E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F784B2-33BF-4455-BF5E-9DDFA017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966532"/>
            <a:ext cx="9434087" cy="4680000"/>
          </a:xfrm>
        </p:spPr>
        <p:txBody>
          <a:bodyPr/>
          <a:lstStyle/>
          <a:p>
            <a:pPr lvl="2"/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DECISION OF THE DISTRICT COURT OF BERLIN ON 8 JANUARY 2018</a:t>
            </a:r>
          </a:p>
          <a:p>
            <a:pPr lvl="3"/>
            <a:r>
              <a:rPr lang="en-GB" dirty="0"/>
              <a:t>Annulment of the decision of the Local Court of Charlottenburg from 13 December 2017 (the decision to initiate German preliminary insolvency proceedings) </a:t>
            </a:r>
          </a:p>
          <a:p>
            <a:pPr lvl="3"/>
            <a:r>
              <a:rPr lang="en-GB" dirty="0"/>
              <a:t>Admission of the appeal to the Federal Court of Justice </a:t>
            </a:r>
          </a:p>
          <a:p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D1CE19-D385-4F8B-ABFA-6CA98ED5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 to recourse in Germany 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C4F43A9-AED3-49C7-BFF9-BBEEA4B29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BFE843-9FE2-4C01-AFA8-21DE23793002}"/>
              </a:ext>
            </a:extLst>
          </p:cNvPr>
          <p:cNvCxnSpPr/>
          <p:nvPr/>
        </p:nvCxnSpPr>
        <p:spPr>
          <a:xfrm>
            <a:off x="720000" y="2438400"/>
            <a:ext cx="94440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1F35D85-DEA3-4C40-B08B-6D9AD9C5F9B9}"/>
              </a:ext>
            </a:extLst>
          </p:cNvPr>
          <p:cNvSpPr txBox="1"/>
          <p:nvPr/>
        </p:nvSpPr>
        <p:spPr>
          <a:xfrm>
            <a:off x="720000" y="2476800"/>
            <a:ext cx="9424561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SUBMISSION OF THE PROCEEDINGS TO THE DISTRICT COURT OF BERLIN FOR A DECISION ON THE IMMEDIATE APPEAL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6332D7-0959-4936-852E-B27AC74AAB13}"/>
              </a:ext>
            </a:extLst>
          </p:cNvPr>
          <p:cNvCxnSpPr/>
          <p:nvPr/>
        </p:nvCxnSpPr>
        <p:spPr>
          <a:xfrm>
            <a:off x="720000" y="4907093"/>
            <a:ext cx="94440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4CE3A3-64ED-4F3A-974A-EE51694748B7}"/>
              </a:ext>
            </a:extLst>
          </p:cNvPr>
          <p:cNvGrpSpPr/>
          <p:nvPr/>
        </p:nvGrpSpPr>
        <p:grpSpPr>
          <a:xfrm>
            <a:off x="4995774" y="3813606"/>
            <a:ext cx="855990" cy="728164"/>
            <a:chOff x="4604410" y="2475548"/>
            <a:chExt cx="613240" cy="52166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8EAC396-A577-4960-9673-09E47871FA45}"/>
                </a:ext>
              </a:extLst>
            </p:cNvPr>
            <p:cNvGrpSpPr/>
            <p:nvPr/>
          </p:nvGrpSpPr>
          <p:grpSpPr>
            <a:xfrm rot="854781">
              <a:off x="4630516" y="2475548"/>
              <a:ext cx="587134" cy="283775"/>
              <a:chOff x="4618063" y="2448355"/>
              <a:chExt cx="587134" cy="283775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A26C2B8-60F1-467C-BF4B-8D87D5290111}"/>
                  </a:ext>
                </a:extLst>
              </p:cNvPr>
              <p:cNvSpPr/>
              <p:nvPr/>
            </p:nvSpPr>
            <p:spPr>
              <a:xfrm>
                <a:off x="4659228" y="2523190"/>
                <a:ext cx="545969" cy="114941"/>
              </a:xfrm>
              <a:custGeom>
                <a:avLst/>
                <a:gdLst>
                  <a:gd name="connsiteX0" fmla="*/ 175203 w 180975"/>
                  <a:gd name="connsiteY0" fmla="*/ 8687 h 38100"/>
                  <a:gd name="connsiteX1" fmla="*/ 98316 w 180975"/>
                  <a:gd name="connsiteY1" fmla="*/ 8687 h 38100"/>
                  <a:gd name="connsiteX2" fmla="*/ 98316 w 180975"/>
                  <a:gd name="connsiteY2" fmla="*/ 13820 h 38100"/>
                  <a:gd name="connsiteX3" fmla="*/ 52131 w 180975"/>
                  <a:gd name="connsiteY3" fmla="*/ 13820 h 38100"/>
                  <a:gd name="connsiteX4" fmla="*/ 52131 w 180975"/>
                  <a:gd name="connsiteY4" fmla="*/ 0 h 38100"/>
                  <a:gd name="connsiteX5" fmla="*/ 0 w 180975"/>
                  <a:gd name="connsiteY5" fmla="*/ 0 h 38100"/>
                  <a:gd name="connsiteX6" fmla="*/ 0 w 180975"/>
                  <a:gd name="connsiteY6" fmla="*/ 44453 h 38100"/>
                  <a:gd name="connsiteX7" fmla="*/ 52131 w 180975"/>
                  <a:gd name="connsiteY7" fmla="*/ 44453 h 38100"/>
                  <a:gd name="connsiteX8" fmla="*/ 52131 w 180975"/>
                  <a:gd name="connsiteY8" fmla="*/ 30624 h 38100"/>
                  <a:gd name="connsiteX9" fmla="*/ 98316 w 180975"/>
                  <a:gd name="connsiteY9" fmla="*/ 30624 h 38100"/>
                  <a:gd name="connsiteX10" fmla="*/ 98316 w 180975"/>
                  <a:gd name="connsiteY10" fmla="*/ 35749 h 38100"/>
                  <a:gd name="connsiteX11" fmla="*/ 175203 w 180975"/>
                  <a:gd name="connsiteY11" fmla="*/ 35749 h 38100"/>
                  <a:gd name="connsiteX12" fmla="*/ 175203 w 180975"/>
                  <a:gd name="connsiteY12" fmla="*/ 868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38100">
                    <a:moveTo>
                      <a:pt x="175203" y="8687"/>
                    </a:moveTo>
                    <a:lnTo>
                      <a:pt x="98316" y="8687"/>
                    </a:lnTo>
                    <a:lnTo>
                      <a:pt x="98316" y="13820"/>
                    </a:lnTo>
                    <a:lnTo>
                      <a:pt x="52131" y="13820"/>
                    </a:lnTo>
                    <a:lnTo>
                      <a:pt x="52131" y="0"/>
                    </a:lnTo>
                    <a:lnTo>
                      <a:pt x="0" y="0"/>
                    </a:lnTo>
                    <a:lnTo>
                      <a:pt x="0" y="44453"/>
                    </a:lnTo>
                    <a:lnTo>
                      <a:pt x="52131" y="44453"/>
                    </a:lnTo>
                    <a:lnTo>
                      <a:pt x="52131" y="30624"/>
                    </a:lnTo>
                    <a:lnTo>
                      <a:pt x="98316" y="30624"/>
                    </a:lnTo>
                    <a:lnTo>
                      <a:pt x="98316" y="35749"/>
                    </a:lnTo>
                    <a:lnTo>
                      <a:pt x="175203" y="35749"/>
                    </a:lnTo>
                    <a:cubicBezTo>
                      <a:pt x="194866" y="35749"/>
                      <a:pt x="194860" y="8688"/>
                      <a:pt x="175203" y="8687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7FBF4F-7FF9-41EE-846D-1B514F29FE6E}"/>
                  </a:ext>
                </a:extLst>
              </p:cNvPr>
              <p:cNvSpPr/>
              <p:nvPr/>
            </p:nvSpPr>
            <p:spPr>
              <a:xfrm>
                <a:off x="4618069" y="2448355"/>
                <a:ext cx="235200" cy="67215"/>
              </a:xfrm>
              <a:custGeom>
                <a:avLst/>
                <a:gdLst>
                  <a:gd name="connsiteX0" fmla="*/ 68783 w 76200"/>
                  <a:gd name="connsiteY0" fmla="*/ 22280 h 19050"/>
                  <a:gd name="connsiteX1" fmla="*/ 9184 w 76200"/>
                  <a:gd name="connsiteY1" fmla="*/ 22280 h 19050"/>
                  <a:gd name="connsiteX2" fmla="*/ 9184 w 76200"/>
                  <a:gd name="connsiteY2" fmla="*/ 0 h 19050"/>
                  <a:gd name="connsiteX3" fmla="*/ 68783 w 76200"/>
                  <a:gd name="connsiteY3" fmla="*/ 0 h 19050"/>
                  <a:gd name="connsiteX4" fmla="*/ 68783 w 76200"/>
                  <a:gd name="connsiteY4" fmla="*/ 22280 h 19050"/>
                  <a:gd name="connsiteX0" fmla="*/ 9184 w 77963"/>
                  <a:gd name="connsiteY0" fmla="*/ 22280 h 28166"/>
                  <a:gd name="connsiteX1" fmla="*/ 9184 w 77963"/>
                  <a:gd name="connsiteY1" fmla="*/ 0 h 28166"/>
                  <a:gd name="connsiteX2" fmla="*/ 68783 w 77963"/>
                  <a:gd name="connsiteY2" fmla="*/ 0 h 28166"/>
                  <a:gd name="connsiteX3" fmla="*/ 68783 w 77963"/>
                  <a:gd name="connsiteY3" fmla="*/ 22280 h 28166"/>
                  <a:gd name="connsiteX4" fmla="*/ 15070 w 77963"/>
                  <a:gd name="connsiteY4" fmla="*/ 28166 h 28166"/>
                  <a:gd name="connsiteX0" fmla="*/ 9184 w 77963"/>
                  <a:gd name="connsiteY0" fmla="*/ 22280 h 22280"/>
                  <a:gd name="connsiteX1" fmla="*/ 9184 w 77963"/>
                  <a:gd name="connsiteY1" fmla="*/ 0 h 22280"/>
                  <a:gd name="connsiteX2" fmla="*/ 68783 w 77963"/>
                  <a:gd name="connsiteY2" fmla="*/ 0 h 22280"/>
                  <a:gd name="connsiteX3" fmla="*/ 68783 w 77963"/>
                  <a:gd name="connsiteY3" fmla="*/ 22280 h 2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63" h="22280">
                    <a:moveTo>
                      <a:pt x="9184" y="22280"/>
                    </a:moveTo>
                    <a:cubicBezTo>
                      <a:pt x="-2957" y="22280"/>
                      <a:pt x="-3165" y="0"/>
                      <a:pt x="9184" y="0"/>
                    </a:cubicBezTo>
                    <a:lnTo>
                      <a:pt x="68783" y="0"/>
                    </a:lnTo>
                    <a:cubicBezTo>
                      <a:pt x="80926" y="0"/>
                      <a:pt x="81122" y="22280"/>
                      <a:pt x="68783" y="2228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CAA0950-8283-40A5-A424-36717B1DB56E}"/>
                  </a:ext>
                </a:extLst>
              </p:cNvPr>
              <p:cNvSpPr/>
              <p:nvPr/>
            </p:nvSpPr>
            <p:spPr>
              <a:xfrm>
                <a:off x="4618063" y="2664924"/>
                <a:ext cx="235216" cy="67206"/>
              </a:xfrm>
              <a:custGeom>
                <a:avLst/>
                <a:gdLst>
                  <a:gd name="connsiteX0" fmla="*/ 68785 w 76200"/>
                  <a:gd name="connsiteY0" fmla="*/ 22277 h 19050"/>
                  <a:gd name="connsiteX1" fmla="*/ 9186 w 76200"/>
                  <a:gd name="connsiteY1" fmla="*/ 22277 h 19050"/>
                  <a:gd name="connsiteX2" fmla="*/ 9186 w 76200"/>
                  <a:gd name="connsiteY2" fmla="*/ 0 h 19050"/>
                  <a:gd name="connsiteX3" fmla="*/ 68785 w 76200"/>
                  <a:gd name="connsiteY3" fmla="*/ 0 h 19050"/>
                  <a:gd name="connsiteX4" fmla="*/ 68785 w 76200"/>
                  <a:gd name="connsiteY4" fmla="*/ 22277 h 19050"/>
                  <a:gd name="connsiteX0" fmla="*/ 68785 w 77968"/>
                  <a:gd name="connsiteY0" fmla="*/ 0 h 22277"/>
                  <a:gd name="connsiteX1" fmla="*/ 68785 w 77968"/>
                  <a:gd name="connsiteY1" fmla="*/ 22277 h 22277"/>
                  <a:gd name="connsiteX2" fmla="*/ 9186 w 77968"/>
                  <a:gd name="connsiteY2" fmla="*/ 22277 h 22277"/>
                  <a:gd name="connsiteX3" fmla="*/ 9186 w 77968"/>
                  <a:gd name="connsiteY3" fmla="*/ 0 h 22277"/>
                  <a:gd name="connsiteX4" fmla="*/ 74671 w 77968"/>
                  <a:gd name="connsiteY4" fmla="*/ 5886 h 22277"/>
                  <a:gd name="connsiteX0" fmla="*/ 68785 w 77968"/>
                  <a:gd name="connsiteY0" fmla="*/ 0 h 22277"/>
                  <a:gd name="connsiteX1" fmla="*/ 68785 w 77968"/>
                  <a:gd name="connsiteY1" fmla="*/ 22277 h 22277"/>
                  <a:gd name="connsiteX2" fmla="*/ 9186 w 77968"/>
                  <a:gd name="connsiteY2" fmla="*/ 22277 h 22277"/>
                  <a:gd name="connsiteX3" fmla="*/ 9186 w 77968"/>
                  <a:gd name="connsiteY3" fmla="*/ 0 h 2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68" h="22277">
                    <a:moveTo>
                      <a:pt x="68785" y="0"/>
                    </a:moveTo>
                    <a:cubicBezTo>
                      <a:pt x="80929" y="0"/>
                      <a:pt x="81130" y="22277"/>
                      <a:pt x="68785" y="22277"/>
                    </a:cubicBezTo>
                    <a:lnTo>
                      <a:pt x="9186" y="22277"/>
                    </a:lnTo>
                    <a:cubicBezTo>
                      <a:pt x="-2959" y="22277"/>
                      <a:pt x="-3164" y="0"/>
                      <a:pt x="9186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78623A8-E910-4880-96AD-7674958CD428}"/>
                  </a:ext>
                </a:extLst>
              </p:cNvPr>
              <p:cNvCxnSpPr>
                <a:stCxn id="50" idx="2"/>
                <a:endCxn id="50" idx="9"/>
              </p:cNvCxnSpPr>
              <p:nvPr/>
            </p:nvCxnSpPr>
            <p:spPr>
              <a:xfrm>
                <a:off x="4955829" y="2564883"/>
                <a:ext cx="0" cy="50695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DB2DC6E-42CB-41DB-B32C-4BE7CA207A5F}"/>
                </a:ext>
              </a:extLst>
            </p:cNvPr>
            <p:cNvGrpSpPr/>
            <p:nvPr/>
          </p:nvGrpSpPr>
          <p:grpSpPr>
            <a:xfrm>
              <a:off x="4604410" y="2891017"/>
              <a:ext cx="319678" cy="106195"/>
              <a:chOff x="5141913" y="4919179"/>
              <a:chExt cx="1428750" cy="546865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6D3494C-079E-4EA8-920C-9B36E77EE548}"/>
                  </a:ext>
                </a:extLst>
              </p:cNvPr>
              <p:cNvSpPr/>
              <p:nvPr/>
            </p:nvSpPr>
            <p:spPr>
              <a:xfrm>
                <a:off x="5300679" y="4919179"/>
                <a:ext cx="1111218" cy="299215"/>
              </a:xfrm>
              <a:custGeom>
                <a:avLst/>
                <a:gdLst>
                  <a:gd name="connsiteX0" fmla="*/ 0 w 57150"/>
                  <a:gd name="connsiteY0" fmla="*/ 0 h 19050"/>
                  <a:gd name="connsiteX1" fmla="*/ 65395 w 57150"/>
                  <a:gd name="connsiteY1" fmla="*/ 0 h 19050"/>
                  <a:gd name="connsiteX2" fmla="*/ 65395 w 57150"/>
                  <a:gd name="connsiteY2" fmla="*/ 22021 h 19050"/>
                  <a:gd name="connsiteX3" fmla="*/ 0 w 57150"/>
                  <a:gd name="connsiteY3" fmla="*/ 22021 h 19050"/>
                  <a:gd name="connsiteX0" fmla="*/ 0 w 65395"/>
                  <a:gd name="connsiteY0" fmla="*/ 22021 h 39340"/>
                  <a:gd name="connsiteX1" fmla="*/ 0 w 65395"/>
                  <a:gd name="connsiteY1" fmla="*/ 0 h 39340"/>
                  <a:gd name="connsiteX2" fmla="*/ 65395 w 65395"/>
                  <a:gd name="connsiteY2" fmla="*/ 0 h 39340"/>
                  <a:gd name="connsiteX3" fmla="*/ 65395 w 65395"/>
                  <a:gd name="connsiteY3" fmla="*/ 22021 h 39340"/>
                  <a:gd name="connsiteX4" fmla="*/ 5886 w 65395"/>
                  <a:gd name="connsiteY4" fmla="*/ 39340 h 39340"/>
                  <a:gd name="connsiteX0" fmla="*/ 0 w 65395"/>
                  <a:gd name="connsiteY0" fmla="*/ 22021 h 22021"/>
                  <a:gd name="connsiteX1" fmla="*/ 0 w 65395"/>
                  <a:gd name="connsiteY1" fmla="*/ 0 h 22021"/>
                  <a:gd name="connsiteX2" fmla="*/ 65395 w 65395"/>
                  <a:gd name="connsiteY2" fmla="*/ 0 h 22021"/>
                  <a:gd name="connsiteX3" fmla="*/ 65395 w 65395"/>
                  <a:gd name="connsiteY3" fmla="*/ 22021 h 2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95" h="22021">
                    <a:moveTo>
                      <a:pt x="0" y="22021"/>
                    </a:moveTo>
                    <a:lnTo>
                      <a:pt x="0" y="0"/>
                    </a:lnTo>
                    <a:lnTo>
                      <a:pt x="65395" y="0"/>
                    </a:lnTo>
                    <a:lnTo>
                      <a:pt x="65395" y="22021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49" name="Rectangle: Top Corners Rounded 48">
                <a:extLst>
                  <a:ext uri="{FF2B5EF4-FFF2-40B4-BE49-F238E27FC236}">
                    <a16:creationId xmlns:a16="http://schemas.microsoft.com/office/drawing/2014/main" id="{E1C63AF9-3B9D-4781-B76E-62F1A94F19ED}"/>
                  </a:ext>
                </a:extLst>
              </p:cNvPr>
              <p:cNvSpPr/>
              <p:nvPr/>
            </p:nvSpPr>
            <p:spPr>
              <a:xfrm>
                <a:off x="5141913" y="5218394"/>
                <a:ext cx="1428750" cy="247650"/>
              </a:xfrm>
              <a:prstGeom prst="round2SameRect">
                <a:avLst>
                  <a:gd name="adj1" fmla="val 39744"/>
                  <a:gd name="adj2" fmla="val 0"/>
                </a:avLst>
              </a:prstGeom>
              <a:noFill/>
              <a:ln w="1905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C04A619-30FB-4EE4-B4E7-47357EECFE18}"/>
                </a:ext>
              </a:extLst>
            </p:cNvPr>
            <p:cNvGrpSpPr/>
            <p:nvPr/>
          </p:nvGrpSpPr>
          <p:grpSpPr>
            <a:xfrm rot="2661095">
              <a:off x="4686390" y="2756526"/>
              <a:ext cx="155745" cy="159030"/>
              <a:chOff x="8250156" y="2459214"/>
              <a:chExt cx="202475" cy="206748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8A7BF27-2E01-4899-883A-55C21F8212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327" y="2515059"/>
                <a:ext cx="47775" cy="47764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A44847-0EC5-4B83-8FAC-A39FB09331AA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8404856" y="2459214"/>
                <a:ext cx="47775" cy="47764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7047123-B80E-42AA-9768-FE9A1CC84BC6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8250156" y="2618198"/>
                <a:ext cx="47775" cy="47764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2DD33C7-14B3-4B24-8888-83605988D357}"/>
              </a:ext>
            </a:extLst>
          </p:cNvPr>
          <p:cNvGrpSpPr/>
          <p:nvPr/>
        </p:nvGrpSpPr>
        <p:grpSpPr>
          <a:xfrm>
            <a:off x="4928646" y="1278187"/>
            <a:ext cx="760953" cy="835196"/>
            <a:chOff x="1029650" y="3598618"/>
            <a:chExt cx="1079660" cy="1184997"/>
          </a:xfrm>
        </p:grpSpPr>
        <p:grpSp>
          <p:nvGrpSpPr>
            <p:cNvPr id="56" name="Graphic 135">
              <a:extLst>
                <a:ext uri="{FF2B5EF4-FFF2-40B4-BE49-F238E27FC236}">
                  <a16:creationId xmlns:a16="http://schemas.microsoft.com/office/drawing/2014/main" id="{23EC236D-694B-4F9D-9096-6A73A013BD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650" y="3598618"/>
              <a:ext cx="1079660" cy="1184997"/>
              <a:chOff x="5774419" y="2423280"/>
              <a:chExt cx="547528" cy="600946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EE7F36D-45B4-409A-B2CC-3DDA754A5B44}"/>
                  </a:ext>
                </a:extLst>
              </p:cNvPr>
              <p:cNvSpPr/>
              <p:nvPr/>
            </p:nvSpPr>
            <p:spPr>
              <a:xfrm>
                <a:off x="5774419" y="2423280"/>
                <a:ext cx="547528" cy="600946"/>
              </a:xfrm>
              <a:custGeom>
                <a:avLst/>
                <a:gdLst>
                  <a:gd name="connsiteX0" fmla="*/ 473879 w 547527"/>
                  <a:gd name="connsiteY0" fmla="*/ 93748 h 600945"/>
                  <a:gd name="connsiteX1" fmla="*/ 420461 w 547527"/>
                  <a:gd name="connsiteY1" fmla="*/ 93748 h 600945"/>
                  <a:gd name="connsiteX2" fmla="*/ 420461 w 547527"/>
                  <a:gd name="connsiteY2" fmla="*/ 75051 h 600945"/>
                  <a:gd name="connsiteX3" fmla="*/ 345410 w 547527"/>
                  <a:gd name="connsiteY3" fmla="*/ 0 h 600945"/>
                  <a:gd name="connsiteX4" fmla="*/ 75051 w 547527"/>
                  <a:gd name="connsiteY4" fmla="*/ 0 h 600945"/>
                  <a:gd name="connsiteX5" fmla="*/ 0 w 547527"/>
                  <a:gd name="connsiteY5" fmla="*/ 75051 h 600945"/>
                  <a:gd name="connsiteX6" fmla="*/ 0 w 547527"/>
                  <a:gd name="connsiteY6" fmla="*/ 432214 h 600945"/>
                  <a:gd name="connsiteX7" fmla="*/ 75051 w 547527"/>
                  <a:gd name="connsiteY7" fmla="*/ 507265 h 600945"/>
                  <a:gd name="connsiteX8" fmla="*/ 128469 w 547527"/>
                  <a:gd name="connsiteY8" fmla="*/ 507265 h 600945"/>
                  <a:gd name="connsiteX9" fmla="*/ 128469 w 547527"/>
                  <a:gd name="connsiteY9" fmla="*/ 525961 h 600945"/>
                  <a:gd name="connsiteX10" fmla="*/ 203520 w 547527"/>
                  <a:gd name="connsiteY10" fmla="*/ 601013 h 600945"/>
                  <a:gd name="connsiteX11" fmla="*/ 473879 w 547527"/>
                  <a:gd name="connsiteY11" fmla="*/ 601013 h 600945"/>
                  <a:gd name="connsiteX12" fmla="*/ 548930 w 547527"/>
                  <a:gd name="connsiteY12" fmla="*/ 525961 h 600945"/>
                  <a:gd name="connsiteX13" fmla="*/ 548930 w 547527"/>
                  <a:gd name="connsiteY13" fmla="*/ 168732 h 600945"/>
                  <a:gd name="connsiteX14" fmla="*/ 473879 w 547527"/>
                  <a:gd name="connsiteY14" fmla="*/ 93748 h 600945"/>
                  <a:gd name="connsiteX15" fmla="*/ 128469 w 547527"/>
                  <a:gd name="connsiteY15" fmla="*/ 507198 h 600945"/>
                  <a:gd name="connsiteX16" fmla="*/ 345477 w 547527"/>
                  <a:gd name="connsiteY16" fmla="*/ 507198 h 600945"/>
                  <a:gd name="connsiteX17" fmla="*/ 420528 w 547527"/>
                  <a:gd name="connsiteY17" fmla="*/ 406840 h 600945"/>
                  <a:gd name="connsiteX18" fmla="*/ 420528 w 547527"/>
                  <a:gd name="connsiteY18" fmla="*/ 89674 h 60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7527" h="600945">
                    <a:moveTo>
                      <a:pt x="473879" y="93748"/>
                    </a:moveTo>
                    <a:lnTo>
                      <a:pt x="420461" y="93748"/>
                    </a:lnTo>
                    <a:lnTo>
                      <a:pt x="420461" y="75051"/>
                    </a:lnTo>
                    <a:cubicBezTo>
                      <a:pt x="420461" y="33653"/>
                      <a:pt x="386808" y="0"/>
                      <a:pt x="345410" y="0"/>
                    </a:cubicBezTo>
                    <a:lnTo>
                      <a:pt x="75051" y="0"/>
                    </a:lnTo>
                    <a:cubicBezTo>
                      <a:pt x="33653" y="0"/>
                      <a:pt x="0" y="33653"/>
                      <a:pt x="0" y="75051"/>
                    </a:cubicBezTo>
                    <a:lnTo>
                      <a:pt x="0" y="432214"/>
                    </a:lnTo>
                    <a:cubicBezTo>
                      <a:pt x="0" y="473612"/>
                      <a:pt x="33653" y="507265"/>
                      <a:pt x="75051" y="507265"/>
                    </a:cubicBezTo>
                    <a:lnTo>
                      <a:pt x="128469" y="507265"/>
                    </a:lnTo>
                    <a:lnTo>
                      <a:pt x="128469" y="525961"/>
                    </a:lnTo>
                    <a:cubicBezTo>
                      <a:pt x="128469" y="567360"/>
                      <a:pt x="162122" y="601013"/>
                      <a:pt x="203520" y="601013"/>
                    </a:cubicBezTo>
                    <a:lnTo>
                      <a:pt x="473879" y="601013"/>
                    </a:lnTo>
                    <a:cubicBezTo>
                      <a:pt x="515277" y="601013"/>
                      <a:pt x="548930" y="567360"/>
                      <a:pt x="548930" y="525961"/>
                    </a:cubicBezTo>
                    <a:lnTo>
                      <a:pt x="548930" y="168732"/>
                    </a:lnTo>
                    <a:cubicBezTo>
                      <a:pt x="548930" y="127401"/>
                      <a:pt x="515210" y="93748"/>
                      <a:pt x="473879" y="93748"/>
                    </a:cubicBezTo>
                    <a:close/>
                    <a:moveTo>
                      <a:pt x="128469" y="507198"/>
                    </a:moveTo>
                    <a:lnTo>
                      <a:pt x="345477" y="507198"/>
                    </a:lnTo>
                    <a:cubicBezTo>
                      <a:pt x="386875" y="507198"/>
                      <a:pt x="420528" y="473545"/>
                      <a:pt x="420528" y="406840"/>
                    </a:cubicBezTo>
                    <a:lnTo>
                      <a:pt x="420528" y="89674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C54F60-D6C9-4EC4-A451-AE39EB27030A}"/>
                  </a:ext>
                </a:extLst>
              </p:cNvPr>
              <p:cNvSpPr/>
              <p:nvPr/>
            </p:nvSpPr>
            <p:spPr>
              <a:xfrm>
                <a:off x="5871838" y="2756507"/>
                <a:ext cx="220347" cy="6677"/>
              </a:xfrm>
              <a:custGeom>
                <a:avLst/>
                <a:gdLst>
                  <a:gd name="connsiteX0" fmla="*/ 0 w 220346"/>
                  <a:gd name="connsiteY0" fmla="*/ 0 h 0"/>
                  <a:gd name="connsiteX1" fmla="*/ 225622 w 22034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346">
                    <a:moveTo>
                      <a:pt x="0" y="0"/>
                    </a:moveTo>
                    <a:lnTo>
                      <a:pt x="225622" y="0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85BC3E1-6F20-4E95-BDFE-084B05D43A32}"/>
                  </a:ext>
                </a:extLst>
              </p:cNvPr>
              <p:cNvSpPr/>
              <p:nvPr/>
            </p:nvSpPr>
            <p:spPr>
              <a:xfrm>
                <a:off x="5871838" y="2820857"/>
                <a:ext cx="220347" cy="6677"/>
              </a:xfrm>
              <a:custGeom>
                <a:avLst/>
                <a:gdLst>
                  <a:gd name="connsiteX0" fmla="*/ 0 w 220346"/>
                  <a:gd name="connsiteY0" fmla="*/ 0 h 0"/>
                  <a:gd name="connsiteX1" fmla="*/ 225622 w 22034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346">
                    <a:moveTo>
                      <a:pt x="0" y="0"/>
                    </a:moveTo>
                    <a:lnTo>
                      <a:pt x="225622" y="0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331FF58-DA6C-4969-90F8-E600DD04A35C}"/>
                </a:ext>
              </a:extLst>
            </p:cNvPr>
            <p:cNvGrpSpPr/>
            <p:nvPr/>
          </p:nvGrpSpPr>
          <p:grpSpPr>
            <a:xfrm>
              <a:off x="1172538" y="3675426"/>
              <a:ext cx="532925" cy="457044"/>
              <a:chOff x="3307483" y="3350802"/>
              <a:chExt cx="2124645" cy="1822114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C609C49-4362-40A0-9E07-86762E1F453D}"/>
                  </a:ext>
                </a:extLst>
              </p:cNvPr>
              <p:cNvSpPr/>
              <p:nvPr/>
            </p:nvSpPr>
            <p:spPr>
              <a:xfrm>
                <a:off x="3422202" y="3690302"/>
                <a:ext cx="693701" cy="154155"/>
              </a:xfrm>
              <a:custGeom>
                <a:avLst/>
                <a:gdLst>
                  <a:gd name="connsiteX0" fmla="*/ 99060 w 152400"/>
                  <a:gd name="connsiteY0" fmla="*/ 33338 h 152400"/>
                  <a:gd name="connsiteX1" fmla="*/ 73342 w 152400"/>
                  <a:gd name="connsiteY1" fmla="*/ 42863 h 152400"/>
                  <a:gd name="connsiteX2" fmla="*/ 120967 w 152400"/>
                  <a:gd name="connsiteY2" fmla="*/ 160973 h 152400"/>
                  <a:gd name="connsiteX3" fmla="*/ 100013 w 152400"/>
                  <a:gd name="connsiteY3" fmla="*/ 160973 h 152400"/>
                  <a:gd name="connsiteX4" fmla="*/ 60960 w 152400"/>
                  <a:gd name="connsiteY4" fmla="*/ 61913 h 152400"/>
                  <a:gd name="connsiteX5" fmla="*/ 20955 w 152400"/>
                  <a:gd name="connsiteY5" fmla="*/ 160973 h 152400"/>
                  <a:gd name="connsiteX6" fmla="*/ 0 w 152400"/>
                  <a:gd name="connsiteY6" fmla="*/ 160973 h 152400"/>
                  <a:gd name="connsiteX7" fmla="*/ 45720 w 152400"/>
                  <a:gd name="connsiteY7" fmla="*/ 46673 h 152400"/>
                  <a:gd name="connsiteX8" fmla="*/ 42863 w 152400"/>
                  <a:gd name="connsiteY8" fmla="*/ 46673 h 152400"/>
                  <a:gd name="connsiteX9" fmla="*/ 15240 w 152400"/>
                  <a:gd name="connsiteY9" fmla="*/ 43815 h 152400"/>
                  <a:gd name="connsiteX10" fmla="*/ 8572 w 152400"/>
                  <a:gd name="connsiteY10" fmla="*/ 32385 h 152400"/>
                  <a:gd name="connsiteX11" fmla="*/ 20003 w 152400"/>
                  <a:gd name="connsiteY11" fmla="*/ 25718 h 152400"/>
                  <a:gd name="connsiteX12" fmla="*/ 90488 w 152400"/>
                  <a:gd name="connsiteY12" fmla="*/ 17145 h 152400"/>
                  <a:gd name="connsiteX13" fmla="*/ 154305 w 152400"/>
                  <a:gd name="connsiteY13" fmla="*/ 0 h 152400"/>
                  <a:gd name="connsiteX14" fmla="*/ 152400 w 152400"/>
                  <a:gd name="connsiteY14" fmla="*/ 12383 h 152400"/>
                  <a:gd name="connsiteX15" fmla="*/ 153353 w 152400"/>
                  <a:gd name="connsiteY15" fmla="*/ 19050 h 152400"/>
                  <a:gd name="connsiteX16" fmla="*/ 99060 w 152400"/>
                  <a:gd name="connsiteY16" fmla="*/ 33338 h 152400"/>
                  <a:gd name="connsiteX0" fmla="*/ 100013 w 154305"/>
                  <a:gd name="connsiteY0" fmla="*/ 160973 h 180183"/>
                  <a:gd name="connsiteX1" fmla="*/ 60960 w 154305"/>
                  <a:gd name="connsiteY1" fmla="*/ 61913 h 180183"/>
                  <a:gd name="connsiteX2" fmla="*/ 20955 w 154305"/>
                  <a:gd name="connsiteY2" fmla="*/ 160973 h 180183"/>
                  <a:gd name="connsiteX3" fmla="*/ 0 w 154305"/>
                  <a:gd name="connsiteY3" fmla="*/ 160973 h 180183"/>
                  <a:gd name="connsiteX4" fmla="*/ 45720 w 154305"/>
                  <a:gd name="connsiteY4" fmla="*/ 46673 h 180183"/>
                  <a:gd name="connsiteX5" fmla="*/ 42863 w 154305"/>
                  <a:gd name="connsiteY5" fmla="*/ 46673 h 180183"/>
                  <a:gd name="connsiteX6" fmla="*/ 15240 w 154305"/>
                  <a:gd name="connsiteY6" fmla="*/ 43815 h 180183"/>
                  <a:gd name="connsiteX7" fmla="*/ 8572 w 154305"/>
                  <a:gd name="connsiteY7" fmla="*/ 32385 h 180183"/>
                  <a:gd name="connsiteX8" fmla="*/ 20003 w 154305"/>
                  <a:gd name="connsiteY8" fmla="*/ 25718 h 180183"/>
                  <a:gd name="connsiteX9" fmla="*/ 90488 w 154305"/>
                  <a:gd name="connsiteY9" fmla="*/ 17145 h 180183"/>
                  <a:gd name="connsiteX10" fmla="*/ 154305 w 154305"/>
                  <a:gd name="connsiteY10" fmla="*/ 0 h 180183"/>
                  <a:gd name="connsiteX11" fmla="*/ 152400 w 154305"/>
                  <a:gd name="connsiteY11" fmla="*/ 12383 h 180183"/>
                  <a:gd name="connsiteX12" fmla="*/ 153353 w 154305"/>
                  <a:gd name="connsiteY12" fmla="*/ 19050 h 180183"/>
                  <a:gd name="connsiteX13" fmla="*/ 99060 w 154305"/>
                  <a:gd name="connsiteY13" fmla="*/ 33338 h 180183"/>
                  <a:gd name="connsiteX14" fmla="*/ 73342 w 154305"/>
                  <a:gd name="connsiteY14" fmla="*/ 42863 h 180183"/>
                  <a:gd name="connsiteX15" fmla="*/ 120967 w 154305"/>
                  <a:gd name="connsiteY15" fmla="*/ 160973 h 180183"/>
                  <a:gd name="connsiteX16" fmla="*/ 119223 w 154305"/>
                  <a:gd name="connsiteY16" fmla="*/ 180183 h 180183"/>
                  <a:gd name="connsiteX0" fmla="*/ 100013 w 154305"/>
                  <a:gd name="connsiteY0" fmla="*/ 160973 h 160973"/>
                  <a:gd name="connsiteX1" fmla="*/ 60960 w 154305"/>
                  <a:gd name="connsiteY1" fmla="*/ 61913 h 160973"/>
                  <a:gd name="connsiteX2" fmla="*/ 20955 w 154305"/>
                  <a:gd name="connsiteY2" fmla="*/ 160973 h 160973"/>
                  <a:gd name="connsiteX3" fmla="*/ 0 w 154305"/>
                  <a:gd name="connsiteY3" fmla="*/ 160973 h 160973"/>
                  <a:gd name="connsiteX4" fmla="*/ 45720 w 154305"/>
                  <a:gd name="connsiteY4" fmla="*/ 46673 h 160973"/>
                  <a:gd name="connsiteX5" fmla="*/ 42863 w 154305"/>
                  <a:gd name="connsiteY5" fmla="*/ 46673 h 160973"/>
                  <a:gd name="connsiteX6" fmla="*/ 15240 w 154305"/>
                  <a:gd name="connsiteY6" fmla="*/ 43815 h 160973"/>
                  <a:gd name="connsiteX7" fmla="*/ 8572 w 154305"/>
                  <a:gd name="connsiteY7" fmla="*/ 32385 h 160973"/>
                  <a:gd name="connsiteX8" fmla="*/ 20003 w 154305"/>
                  <a:gd name="connsiteY8" fmla="*/ 25718 h 160973"/>
                  <a:gd name="connsiteX9" fmla="*/ 90488 w 154305"/>
                  <a:gd name="connsiteY9" fmla="*/ 17145 h 160973"/>
                  <a:gd name="connsiteX10" fmla="*/ 154305 w 154305"/>
                  <a:gd name="connsiteY10" fmla="*/ 0 h 160973"/>
                  <a:gd name="connsiteX11" fmla="*/ 152400 w 154305"/>
                  <a:gd name="connsiteY11" fmla="*/ 12383 h 160973"/>
                  <a:gd name="connsiteX12" fmla="*/ 153353 w 154305"/>
                  <a:gd name="connsiteY12" fmla="*/ 19050 h 160973"/>
                  <a:gd name="connsiteX13" fmla="*/ 99060 w 154305"/>
                  <a:gd name="connsiteY13" fmla="*/ 33338 h 160973"/>
                  <a:gd name="connsiteX14" fmla="*/ 73342 w 154305"/>
                  <a:gd name="connsiteY14" fmla="*/ 42863 h 160973"/>
                  <a:gd name="connsiteX15" fmla="*/ 120967 w 154305"/>
                  <a:gd name="connsiteY15" fmla="*/ 160973 h 160973"/>
                  <a:gd name="connsiteX0" fmla="*/ 100013 w 154305"/>
                  <a:gd name="connsiteY0" fmla="*/ 160973 h 160973"/>
                  <a:gd name="connsiteX1" fmla="*/ 20955 w 154305"/>
                  <a:gd name="connsiteY1" fmla="*/ 160973 h 160973"/>
                  <a:gd name="connsiteX2" fmla="*/ 0 w 154305"/>
                  <a:gd name="connsiteY2" fmla="*/ 160973 h 160973"/>
                  <a:gd name="connsiteX3" fmla="*/ 45720 w 154305"/>
                  <a:gd name="connsiteY3" fmla="*/ 46673 h 160973"/>
                  <a:gd name="connsiteX4" fmla="*/ 42863 w 154305"/>
                  <a:gd name="connsiteY4" fmla="*/ 46673 h 160973"/>
                  <a:gd name="connsiteX5" fmla="*/ 15240 w 154305"/>
                  <a:gd name="connsiteY5" fmla="*/ 43815 h 160973"/>
                  <a:gd name="connsiteX6" fmla="*/ 8572 w 154305"/>
                  <a:gd name="connsiteY6" fmla="*/ 32385 h 160973"/>
                  <a:gd name="connsiteX7" fmla="*/ 20003 w 154305"/>
                  <a:gd name="connsiteY7" fmla="*/ 25718 h 160973"/>
                  <a:gd name="connsiteX8" fmla="*/ 90488 w 154305"/>
                  <a:gd name="connsiteY8" fmla="*/ 17145 h 160973"/>
                  <a:gd name="connsiteX9" fmla="*/ 154305 w 154305"/>
                  <a:gd name="connsiteY9" fmla="*/ 0 h 160973"/>
                  <a:gd name="connsiteX10" fmla="*/ 152400 w 154305"/>
                  <a:gd name="connsiteY10" fmla="*/ 12383 h 160973"/>
                  <a:gd name="connsiteX11" fmla="*/ 153353 w 154305"/>
                  <a:gd name="connsiteY11" fmla="*/ 19050 h 160973"/>
                  <a:gd name="connsiteX12" fmla="*/ 99060 w 154305"/>
                  <a:gd name="connsiteY12" fmla="*/ 33338 h 160973"/>
                  <a:gd name="connsiteX13" fmla="*/ 73342 w 154305"/>
                  <a:gd name="connsiteY13" fmla="*/ 42863 h 160973"/>
                  <a:gd name="connsiteX14" fmla="*/ 120967 w 154305"/>
                  <a:gd name="connsiteY14" fmla="*/ 160973 h 160973"/>
                  <a:gd name="connsiteX0" fmla="*/ 20955 w 154305"/>
                  <a:gd name="connsiteY0" fmla="*/ 160973 h 160973"/>
                  <a:gd name="connsiteX1" fmla="*/ 0 w 154305"/>
                  <a:gd name="connsiteY1" fmla="*/ 160973 h 160973"/>
                  <a:gd name="connsiteX2" fmla="*/ 45720 w 154305"/>
                  <a:gd name="connsiteY2" fmla="*/ 46673 h 160973"/>
                  <a:gd name="connsiteX3" fmla="*/ 42863 w 154305"/>
                  <a:gd name="connsiteY3" fmla="*/ 46673 h 160973"/>
                  <a:gd name="connsiteX4" fmla="*/ 15240 w 154305"/>
                  <a:gd name="connsiteY4" fmla="*/ 43815 h 160973"/>
                  <a:gd name="connsiteX5" fmla="*/ 8572 w 154305"/>
                  <a:gd name="connsiteY5" fmla="*/ 32385 h 160973"/>
                  <a:gd name="connsiteX6" fmla="*/ 20003 w 154305"/>
                  <a:gd name="connsiteY6" fmla="*/ 25718 h 160973"/>
                  <a:gd name="connsiteX7" fmla="*/ 90488 w 154305"/>
                  <a:gd name="connsiteY7" fmla="*/ 17145 h 160973"/>
                  <a:gd name="connsiteX8" fmla="*/ 154305 w 154305"/>
                  <a:gd name="connsiteY8" fmla="*/ 0 h 160973"/>
                  <a:gd name="connsiteX9" fmla="*/ 152400 w 154305"/>
                  <a:gd name="connsiteY9" fmla="*/ 12383 h 160973"/>
                  <a:gd name="connsiteX10" fmla="*/ 153353 w 154305"/>
                  <a:gd name="connsiteY10" fmla="*/ 19050 h 160973"/>
                  <a:gd name="connsiteX11" fmla="*/ 99060 w 154305"/>
                  <a:gd name="connsiteY11" fmla="*/ 33338 h 160973"/>
                  <a:gd name="connsiteX12" fmla="*/ 73342 w 154305"/>
                  <a:gd name="connsiteY12" fmla="*/ 42863 h 160973"/>
                  <a:gd name="connsiteX13" fmla="*/ 120967 w 154305"/>
                  <a:gd name="connsiteY13" fmla="*/ 16097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11" fmla="*/ 73342 w 154305"/>
                  <a:gd name="connsiteY11" fmla="*/ 42863 h 160973"/>
                  <a:gd name="connsiteX12" fmla="*/ 120967 w 154305"/>
                  <a:gd name="connsiteY12" fmla="*/ 16097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11" fmla="*/ 73342 w 154305"/>
                  <a:gd name="connsiteY11" fmla="*/ 4286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0" fmla="*/ 37649 w 146234"/>
                  <a:gd name="connsiteY0" fmla="*/ 46673 h 46673"/>
                  <a:gd name="connsiteX1" fmla="*/ 34792 w 146234"/>
                  <a:gd name="connsiteY1" fmla="*/ 46673 h 46673"/>
                  <a:gd name="connsiteX2" fmla="*/ 7169 w 146234"/>
                  <a:gd name="connsiteY2" fmla="*/ 43815 h 46673"/>
                  <a:gd name="connsiteX3" fmla="*/ 501 w 146234"/>
                  <a:gd name="connsiteY3" fmla="*/ 32385 h 46673"/>
                  <a:gd name="connsiteX4" fmla="*/ 11932 w 146234"/>
                  <a:gd name="connsiteY4" fmla="*/ 25718 h 46673"/>
                  <a:gd name="connsiteX5" fmla="*/ 82417 w 146234"/>
                  <a:gd name="connsiteY5" fmla="*/ 17145 h 46673"/>
                  <a:gd name="connsiteX6" fmla="*/ 146234 w 146234"/>
                  <a:gd name="connsiteY6" fmla="*/ 0 h 46673"/>
                  <a:gd name="connsiteX0" fmla="*/ 37649 w 146234"/>
                  <a:gd name="connsiteY0" fmla="*/ 46673 h 46673"/>
                  <a:gd name="connsiteX1" fmla="*/ 7169 w 146234"/>
                  <a:gd name="connsiteY1" fmla="*/ 43815 h 46673"/>
                  <a:gd name="connsiteX2" fmla="*/ 501 w 146234"/>
                  <a:gd name="connsiteY2" fmla="*/ 32385 h 46673"/>
                  <a:gd name="connsiteX3" fmla="*/ 11932 w 146234"/>
                  <a:gd name="connsiteY3" fmla="*/ 25718 h 46673"/>
                  <a:gd name="connsiteX4" fmla="*/ 82417 w 146234"/>
                  <a:gd name="connsiteY4" fmla="*/ 17145 h 46673"/>
                  <a:gd name="connsiteX5" fmla="*/ 146234 w 146234"/>
                  <a:gd name="connsiteY5" fmla="*/ 0 h 46673"/>
                  <a:gd name="connsiteX0" fmla="*/ 7169 w 146234"/>
                  <a:gd name="connsiteY0" fmla="*/ 43815 h 43815"/>
                  <a:gd name="connsiteX1" fmla="*/ 501 w 146234"/>
                  <a:gd name="connsiteY1" fmla="*/ 32385 h 43815"/>
                  <a:gd name="connsiteX2" fmla="*/ 11932 w 146234"/>
                  <a:gd name="connsiteY2" fmla="*/ 25718 h 43815"/>
                  <a:gd name="connsiteX3" fmla="*/ 82417 w 146234"/>
                  <a:gd name="connsiteY3" fmla="*/ 17145 h 43815"/>
                  <a:gd name="connsiteX4" fmla="*/ 146234 w 146234"/>
                  <a:gd name="connsiteY4" fmla="*/ 0 h 43815"/>
                  <a:gd name="connsiteX0" fmla="*/ 0 w 145733"/>
                  <a:gd name="connsiteY0" fmla="*/ 32385 h 32385"/>
                  <a:gd name="connsiteX1" fmla="*/ 11431 w 145733"/>
                  <a:gd name="connsiteY1" fmla="*/ 25718 h 32385"/>
                  <a:gd name="connsiteX2" fmla="*/ 81916 w 145733"/>
                  <a:gd name="connsiteY2" fmla="*/ 17145 h 32385"/>
                  <a:gd name="connsiteX3" fmla="*/ 145733 w 145733"/>
                  <a:gd name="connsiteY3" fmla="*/ 0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33" h="32385">
                    <a:moveTo>
                      <a:pt x="0" y="32385"/>
                    </a:moveTo>
                    <a:cubicBezTo>
                      <a:pt x="953" y="27623"/>
                      <a:pt x="6668" y="24765"/>
                      <a:pt x="11431" y="25718"/>
                    </a:cubicBezTo>
                    <a:cubicBezTo>
                      <a:pt x="12383" y="25718"/>
                      <a:pt x="47625" y="35243"/>
                      <a:pt x="81916" y="17145"/>
                    </a:cubicBezTo>
                    <a:cubicBezTo>
                      <a:pt x="103823" y="5715"/>
                      <a:pt x="124778" y="0"/>
                      <a:pt x="145733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EE07A16-F628-46D4-820D-FAD021D8250C}"/>
                  </a:ext>
                </a:extLst>
              </p:cNvPr>
              <p:cNvSpPr/>
              <p:nvPr/>
            </p:nvSpPr>
            <p:spPr>
              <a:xfrm>
                <a:off x="4079630" y="4946217"/>
                <a:ext cx="544078" cy="226699"/>
              </a:xfrm>
              <a:custGeom>
                <a:avLst/>
                <a:gdLst>
                  <a:gd name="connsiteX0" fmla="*/ 119063 w 114300"/>
                  <a:gd name="connsiteY0" fmla="*/ 19050 h 47625"/>
                  <a:gd name="connsiteX1" fmla="*/ 119063 w 114300"/>
                  <a:gd name="connsiteY1" fmla="*/ 44768 h 47625"/>
                  <a:gd name="connsiteX2" fmla="*/ 109538 w 114300"/>
                  <a:gd name="connsiteY2" fmla="*/ 54293 h 47625"/>
                  <a:gd name="connsiteX3" fmla="*/ 9525 w 114300"/>
                  <a:gd name="connsiteY3" fmla="*/ 54293 h 47625"/>
                  <a:gd name="connsiteX4" fmla="*/ 0 w 114300"/>
                  <a:gd name="connsiteY4" fmla="*/ 44768 h 47625"/>
                  <a:gd name="connsiteX5" fmla="*/ 0 w 114300"/>
                  <a:gd name="connsiteY5" fmla="*/ 19050 h 47625"/>
                  <a:gd name="connsiteX6" fmla="*/ 19050 w 114300"/>
                  <a:gd name="connsiteY6" fmla="*/ 0 h 47625"/>
                  <a:gd name="connsiteX7" fmla="*/ 100965 w 114300"/>
                  <a:gd name="connsiteY7" fmla="*/ 0 h 47625"/>
                  <a:gd name="connsiteX8" fmla="*/ 119063 w 114300"/>
                  <a:gd name="connsiteY8" fmla="*/ 1905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47625">
                    <a:moveTo>
                      <a:pt x="119063" y="19050"/>
                    </a:moveTo>
                    <a:lnTo>
                      <a:pt x="119063" y="44768"/>
                    </a:lnTo>
                    <a:cubicBezTo>
                      <a:pt x="119063" y="50482"/>
                      <a:pt x="115252" y="54293"/>
                      <a:pt x="109538" y="54293"/>
                    </a:cubicBezTo>
                    <a:lnTo>
                      <a:pt x="9525" y="54293"/>
                    </a:lnTo>
                    <a:cubicBezTo>
                      <a:pt x="4763" y="54293"/>
                      <a:pt x="0" y="50482"/>
                      <a:pt x="0" y="44768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lnTo>
                      <a:pt x="100965" y="0"/>
                    </a:lnTo>
                    <a:cubicBezTo>
                      <a:pt x="111443" y="0"/>
                      <a:pt x="119063" y="8573"/>
                      <a:pt x="119063" y="1905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D5D2118-02AD-4CAC-A12D-8B194B775DF4}"/>
                  </a:ext>
                </a:extLst>
              </p:cNvPr>
              <p:cNvSpPr/>
              <p:nvPr/>
            </p:nvSpPr>
            <p:spPr>
              <a:xfrm flipH="1">
                <a:off x="4623708" y="3690302"/>
                <a:ext cx="693701" cy="154155"/>
              </a:xfrm>
              <a:custGeom>
                <a:avLst/>
                <a:gdLst>
                  <a:gd name="connsiteX0" fmla="*/ 99060 w 152400"/>
                  <a:gd name="connsiteY0" fmla="*/ 33338 h 152400"/>
                  <a:gd name="connsiteX1" fmla="*/ 73342 w 152400"/>
                  <a:gd name="connsiteY1" fmla="*/ 42863 h 152400"/>
                  <a:gd name="connsiteX2" fmla="*/ 120967 w 152400"/>
                  <a:gd name="connsiteY2" fmla="*/ 160973 h 152400"/>
                  <a:gd name="connsiteX3" fmla="*/ 100013 w 152400"/>
                  <a:gd name="connsiteY3" fmla="*/ 160973 h 152400"/>
                  <a:gd name="connsiteX4" fmla="*/ 60960 w 152400"/>
                  <a:gd name="connsiteY4" fmla="*/ 61913 h 152400"/>
                  <a:gd name="connsiteX5" fmla="*/ 20955 w 152400"/>
                  <a:gd name="connsiteY5" fmla="*/ 160973 h 152400"/>
                  <a:gd name="connsiteX6" fmla="*/ 0 w 152400"/>
                  <a:gd name="connsiteY6" fmla="*/ 160973 h 152400"/>
                  <a:gd name="connsiteX7" fmla="*/ 45720 w 152400"/>
                  <a:gd name="connsiteY7" fmla="*/ 46673 h 152400"/>
                  <a:gd name="connsiteX8" fmla="*/ 42863 w 152400"/>
                  <a:gd name="connsiteY8" fmla="*/ 46673 h 152400"/>
                  <a:gd name="connsiteX9" fmla="*/ 15240 w 152400"/>
                  <a:gd name="connsiteY9" fmla="*/ 43815 h 152400"/>
                  <a:gd name="connsiteX10" fmla="*/ 8572 w 152400"/>
                  <a:gd name="connsiteY10" fmla="*/ 32385 h 152400"/>
                  <a:gd name="connsiteX11" fmla="*/ 20003 w 152400"/>
                  <a:gd name="connsiteY11" fmla="*/ 25718 h 152400"/>
                  <a:gd name="connsiteX12" fmla="*/ 90488 w 152400"/>
                  <a:gd name="connsiteY12" fmla="*/ 17145 h 152400"/>
                  <a:gd name="connsiteX13" fmla="*/ 154305 w 152400"/>
                  <a:gd name="connsiteY13" fmla="*/ 0 h 152400"/>
                  <a:gd name="connsiteX14" fmla="*/ 152400 w 152400"/>
                  <a:gd name="connsiteY14" fmla="*/ 12383 h 152400"/>
                  <a:gd name="connsiteX15" fmla="*/ 153353 w 152400"/>
                  <a:gd name="connsiteY15" fmla="*/ 19050 h 152400"/>
                  <a:gd name="connsiteX16" fmla="*/ 99060 w 152400"/>
                  <a:gd name="connsiteY16" fmla="*/ 33338 h 152400"/>
                  <a:gd name="connsiteX0" fmla="*/ 100013 w 154305"/>
                  <a:gd name="connsiteY0" fmla="*/ 160973 h 180183"/>
                  <a:gd name="connsiteX1" fmla="*/ 60960 w 154305"/>
                  <a:gd name="connsiteY1" fmla="*/ 61913 h 180183"/>
                  <a:gd name="connsiteX2" fmla="*/ 20955 w 154305"/>
                  <a:gd name="connsiteY2" fmla="*/ 160973 h 180183"/>
                  <a:gd name="connsiteX3" fmla="*/ 0 w 154305"/>
                  <a:gd name="connsiteY3" fmla="*/ 160973 h 180183"/>
                  <a:gd name="connsiteX4" fmla="*/ 45720 w 154305"/>
                  <a:gd name="connsiteY4" fmla="*/ 46673 h 180183"/>
                  <a:gd name="connsiteX5" fmla="*/ 42863 w 154305"/>
                  <a:gd name="connsiteY5" fmla="*/ 46673 h 180183"/>
                  <a:gd name="connsiteX6" fmla="*/ 15240 w 154305"/>
                  <a:gd name="connsiteY6" fmla="*/ 43815 h 180183"/>
                  <a:gd name="connsiteX7" fmla="*/ 8572 w 154305"/>
                  <a:gd name="connsiteY7" fmla="*/ 32385 h 180183"/>
                  <a:gd name="connsiteX8" fmla="*/ 20003 w 154305"/>
                  <a:gd name="connsiteY8" fmla="*/ 25718 h 180183"/>
                  <a:gd name="connsiteX9" fmla="*/ 90488 w 154305"/>
                  <a:gd name="connsiteY9" fmla="*/ 17145 h 180183"/>
                  <a:gd name="connsiteX10" fmla="*/ 154305 w 154305"/>
                  <a:gd name="connsiteY10" fmla="*/ 0 h 180183"/>
                  <a:gd name="connsiteX11" fmla="*/ 152400 w 154305"/>
                  <a:gd name="connsiteY11" fmla="*/ 12383 h 180183"/>
                  <a:gd name="connsiteX12" fmla="*/ 153353 w 154305"/>
                  <a:gd name="connsiteY12" fmla="*/ 19050 h 180183"/>
                  <a:gd name="connsiteX13" fmla="*/ 99060 w 154305"/>
                  <a:gd name="connsiteY13" fmla="*/ 33338 h 180183"/>
                  <a:gd name="connsiteX14" fmla="*/ 73342 w 154305"/>
                  <a:gd name="connsiteY14" fmla="*/ 42863 h 180183"/>
                  <a:gd name="connsiteX15" fmla="*/ 120967 w 154305"/>
                  <a:gd name="connsiteY15" fmla="*/ 160973 h 180183"/>
                  <a:gd name="connsiteX16" fmla="*/ 119223 w 154305"/>
                  <a:gd name="connsiteY16" fmla="*/ 180183 h 180183"/>
                  <a:gd name="connsiteX0" fmla="*/ 100013 w 154305"/>
                  <a:gd name="connsiteY0" fmla="*/ 160973 h 160973"/>
                  <a:gd name="connsiteX1" fmla="*/ 60960 w 154305"/>
                  <a:gd name="connsiteY1" fmla="*/ 61913 h 160973"/>
                  <a:gd name="connsiteX2" fmla="*/ 20955 w 154305"/>
                  <a:gd name="connsiteY2" fmla="*/ 160973 h 160973"/>
                  <a:gd name="connsiteX3" fmla="*/ 0 w 154305"/>
                  <a:gd name="connsiteY3" fmla="*/ 160973 h 160973"/>
                  <a:gd name="connsiteX4" fmla="*/ 45720 w 154305"/>
                  <a:gd name="connsiteY4" fmla="*/ 46673 h 160973"/>
                  <a:gd name="connsiteX5" fmla="*/ 42863 w 154305"/>
                  <a:gd name="connsiteY5" fmla="*/ 46673 h 160973"/>
                  <a:gd name="connsiteX6" fmla="*/ 15240 w 154305"/>
                  <a:gd name="connsiteY6" fmla="*/ 43815 h 160973"/>
                  <a:gd name="connsiteX7" fmla="*/ 8572 w 154305"/>
                  <a:gd name="connsiteY7" fmla="*/ 32385 h 160973"/>
                  <a:gd name="connsiteX8" fmla="*/ 20003 w 154305"/>
                  <a:gd name="connsiteY8" fmla="*/ 25718 h 160973"/>
                  <a:gd name="connsiteX9" fmla="*/ 90488 w 154305"/>
                  <a:gd name="connsiteY9" fmla="*/ 17145 h 160973"/>
                  <a:gd name="connsiteX10" fmla="*/ 154305 w 154305"/>
                  <a:gd name="connsiteY10" fmla="*/ 0 h 160973"/>
                  <a:gd name="connsiteX11" fmla="*/ 152400 w 154305"/>
                  <a:gd name="connsiteY11" fmla="*/ 12383 h 160973"/>
                  <a:gd name="connsiteX12" fmla="*/ 153353 w 154305"/>
                  <a:gd name="connsiteY12" fmla="*/ 19050 h 160973"/>
                  <a:gd name="connsiteX13" fmla="*/ 99060 w 154305"/>
                  <a:gd name="connsiteY13" fmla="*/ 33338 h 160973"/>
                  <a:gd name="connsiteX14" fmla="*/ 73342 w 154305"/>
                  <a:gd name="connsiteY14" fmla="*/ 42863 h 160973"/>
                  <a:gd name="connsiteX15" fmla="*/ 120967 w 154305"/>
                  <a:gd name="connsiteY15" fmla="*/ 160973 h 160973"/>
                  <a:gd name="connsiteX0" fmla="*/ 100013 w 154305"/>
                  <a:gd name="connsiteY0" fmla="*/ 160973 h 160973"/>
                  <a:gd name="connsiteX1" fmla="*/ 20955 w 154305"/>
                  <a:gd name="connsiteY1" fmla="*/ 160973 h 160973"/>
                  <a:gd name="connsiteX2" fmla="*/ 0 w 154305"/>
                  <a:gd name="connsiteY2" fmla="*/ 160973 h 160973"/>
                  <a:gd name="connsiteX3" fmla="*/ 45720 w 154305"/>
                  <a:gd name="connsiteY3" fmla="*/ 46673 h 160973"/>
                  <a:gd name="connsiteX4" fmla="*/ 42863 w 154305"/>
                  <a:gd name="connsiteY4" fmla="*/ 46673 h 160973"/>
                  <a:gd name="connsiteX5" fmla="*/ 15240 w 154305"/>
                  <a:gd name="connsiteY5" fmla="*/ 43815 h 160973"/>
                  <a:gd name="connsiteX6" fmla="*/ 8572 w 154305"/>
                  <a:gd name="connsiteY6" fmla="*/ 32385 h 160973"/>
                  <a:gd name="connsiteX7" fmla="*/ 20003 w 154305"/>
                  <a:gd name="connsiteY7" fmla="*/ 25718 h 160973"/>
                  <a:gd name="connsiteX8" fmla="*/ 90488 w 154305"/>
                  <a:gd name="connsiteY8" fmla="*/ 17145 h 160973"/>
                  <a:gd name="connsiteX9" fmla="*/ 154305 w 154305"/>
                  <a:gd name="connsiteY9" fmla="*/ 0 h 160973"/>
                  <a:gd name="connsiteX10" fmla="*/ 152400 w 154305"/>
                  <a:gd name="connsiteY10" fmla="*/ 12383 h 160973"/>
                  <a:gd name="connsiteX11" fmla="*/ 153353 w 154305"/>
                  <a:gd name="connsiteY11" fmla="*/ 19050 h 160973"/>
                  <a:gd name="connsiteX12" fmla="*/ 99060 w 154305"/>
                  <a:gd name="connsiteY12" fmla="*/ 33338 h 160973"/>
                  <a:gd name="connsiteX13" fmla="*/ 73342 w 154305"/>
                  <a:gd name="connsiteY13" fmla="*/ 42863 h 160973"/>
                  <a:gd name="connsiteX14" fmla="*/ 120967 w 154305"/>
                  <a:gd name="connsiteY14" fmla="*/ 160973 h 160973"/>
                  <a:gd name="connsiteX0" fmla="*/ 20955 w 154305"/>
                  <a:gd name="connsiteY0" fmla="*/ 160973 h 160973"/>
                  <a:gd name="connsiteX1" fmla="*/ 0 w 154305"/>
                  <a:gd name="connsiteY1" fmla="*/ 160973 h 160973"/>
                  <a:gd name="connsiteX2" fmla="*/ 45720 w 154305"/>
                  <a:gd name="connsiteY2" fmla="*/ 46673 h 160973"/>
                  <a:gd name="connsiteX3" fmla="*/ 42863 w 154305"/>
                  <a:gd name="connsiteY3" fmla="*/ 46673 h 160973"/>
                  <a:gd name="connsiteX4" fmla="*/ 15240 w 154305"/>
                  <a:gd name="connsiteY4" fmla="*/ 43815 h 160973"/>
                  <a:gd name="connsiteX5" fmla="*/ 8572 w 154305"/>
                  <a:gd name="connsiteY5" fmla="*/ 32385 h 160973"/>
                  <a:gd name="connsiteX6" fmla="*/ 20003 w 154305"/>
                  <a:gd name="connsiteY6" fmla="*/ 25718 h 160973"/>
                  <a:gd name="connsiteX7" fmla="*/ 90488 w 154305"/>
                  <a:gd name="connsiteY7" fmla="*/ 17145 h 160973"/>
                  <a:gd name="connsiteX8" fmla="*/ 154305 w 154305"/>
                  <a:gd name="connsiteY8" fmla="*/ 0 h 160973"/>
                  <a:gd name="connsiteX9" fmla="*/ 152400 w 154305"/>
                  <a:gd name="connsiteY9" fmla="*/ 12383 h 160973"/>
                  <a:gd name="connsiteX10" fmla="*/ 153353 w 154305"/>
                  <a:gd name="connsiteY10" fmla="*/ 19050 h 160973"/>
                  <a:gd name="connsiteX11" fmla="*/ 99060 w 154305"/>
                  <a:gd name="connsiteY11" fmla="*/ 33338 h 160973"/>
                  <a:gd name="connsiteX12" fmla="*/ 73342 w 154305"/>
                  <a:gd name="connsiteY12" fmla="*/ 42863 h 160973"/>
                  <a:gd name="connsiteX13" fmla="*/ 120967 w 154305"/>
                  <a:gd name="connsiteY13" fmla="*/ 16097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11" fmla="*/ 73342 w 154305"/>
                  <a:gd name="connsiteY11" fmla="*/ 42863 h 160973"/>
                  <a:gd name="connsiteX12" fmla="*/ 120967 w 154305"/>
                  <a:gd name="connsiteY12" fmla="*/ 16097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11" fmla="*/ 73342 w 154305"/>
                  <a:gd name="connsiteY11" fmla="*/ 4286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10" fmla="*/ 99060 w 154305"/>
                  <a:gd name="connsiteY10" fmla="*/ 33338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9" fmla="*/ 153353 w 154305"/>
                  <a:gd name="connsiteY9" fmla="*/ 19050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8" fmla="*/ 152400 w 154305"/>
                  <a:gd name="connsiteY8" fmla="*/ 12383 h 160973"/>
                  <a:gd name="connsiteX0" fmla="*/ 0 w 154305"/>
                  <a:gd name="connsiteY0" fmla="*/ 160973 h 160973"/>
                  <a:gd name="connsiteX1" fmla="*/ 45720 w 154305"/>
                  <a:gd name="connsiteY1" fmla="*/ 46673 h 160973"/>
                  <a:gd name="connsiteX2" fmla="*/ 42863 w 154305"/>
                  <a:gd name="connsiteY2" fmla="*/ 46673 h 160973"/>
                  <a:gd name="connsiteX3" fmla="*/ 15240 w 154305"/>
                  <a:gd name="connsiteY3" fmla="*/ 43815 h 160973"/>
                  <a:gd name="connsiteX4" fmla="*/ 8572 w 154305"/>
                  <a:gd name="connsiteY4" fmla="*/ 32385 h 160973"/>
                  <a:gd name="connsiteX5" fmla="*/ 20003 w 154305"/>
                  <a:gd name="connsiteY5" fmla="*/ 25718 h 160973"/>
                  <a:gd name="connsiteX6" fmla="*/ 90488 w 154305"/>
                  <a:gd name="connsiteY6" fmla="*/ 17145 h 160973"/>
                  <a:gd name="connsiteX7" fmla="*/ 154305 w 154305"/>
                  <a:gd name="connsiteY7" fmla="*/ 0 h 160973"/>
                  <a:gd name="connsiteX0" fmla="*/ 37649 w 146234"/>
                  <a:gd name="connsiteY0" fmla="*/ 46673 h 46673"/>
                  <a:gd name="connsiteX1" fmla="*/ 34792 w 146234"/>
                  <a:gd name="connsiteY1" fmla="*/ 46673 h 46673"/>
                  <a:gd name="connsiteX2" fmla="*/ 7169 w 146234"/>
                  <a:gd name="connsiteY2" fmla="*/ 43815 h 46673"/>
                  <a:gd name="connsiteX3" fmla="*/ 501 w 146234"/>
                  <a:gd name="connsiteY3" fmla="*/ 32385 h 46673"/>
                  <a:gd name="connsiteX4" fmla="*/ 11932 w 146234"/>
                  <a:gd name="connsiteY4" fmla="*/ 25718 h 46673"/>
                  <a:gd name="connsiteX5" fmla="*/ 82417 w 146234"/>
                  <a:gd name="connsiteY5" fmla="*/ 17145 h 46673"/>
                  <a:gd name="connsiteX6" fmla="*/ 146234 w 146234"/>
                  <a:gd name="connsiteY6" fmla="*/ 0 h 46673"/>
                  <a:gd name="connsiteX0" fmla="*/ 37649 w 146234"/>
                  <a:gd name="connsiteY0" fmla="*/ 46673 h 46673"/>
                  <a:gd name="connsiteX1" fmla="*/ 7169 w 146234"/>
                  <a:gd name="connsiteY1" fmla="*/ 43815 h 46673"/>
                  <a:gd name="connsiteX2" fmla="*/ 501 w 146234"/>
                  <a:gd name="connsiteY2" fmla="*/ 32385 h 46673"/>
                  <a:gd name="connsiteX3" fmla="*/ 11932 w 146234"/>
                  <a:gd name="connsiteY3" fmla="*/ 25718 h 46673"/>
                  <a:gd name="connsiteX4" fmla="*/ 82417 w 146234"/>
                  <a:gd name="connsiteY4" fmla="*/ 17145 h 46673"/>
                  <a:gd name="connsiteX5" fmla="*/ 146234 w 146234"/>
                  <a:gd name="connsiteY5" fmla="*/ 0 h 46673"/>
                  <a:gd name="connsiteX0" fmla="*/ 7169 w 146234"/>
                  <a:gd name="connsiteY0" fmla="*/ 43815 h 43815"/>
                  <a:gd name="connsiteX1" fmla="*/ 501 w 146234"/>
                  <a:gd name="connsiteY1" fmla="*/ 32385 h 43815"/>
                  <a:gd name="connsiteX2" fmla="*/ 11932 w 146234"/>
                  <a:gd name="connsiteY2" fmla="*/ 25718 h 43815"/>
                  <a:gd name="connsiteX3" fmla="*/ 82417 w 146234"/>
                  <a:gd name="connsiteY3" fmla="*/ 17145 h 43815"/>
                  <a:gd name="connsiteX4" fmla="*/ 146234 w 146234"/>
                  <a:gd name="connsiteY4" fmla="*/ 0 h 43815"/>
                  <a:gd name="connsiteX0" fmla="*/ 0 w 145733"/>
                  <a:gd name="connsiteY0" fmla="*/ 32385 h 32385"/>
                  <a:gd name="connsiteX1" fmla="*/ 11431 w 145733"/>
                  <a:gd name="connsiteY1" fmla="*/ 25718 h 32385"/>
                  <a:gd name="connsiteX2" fmla="*/ 81916 w 145733"/>
                  <a:gd name="connsiteY2" fmla="*/ 17145 h 32385"/>
                  <a:gd name="connsiteX3" fmla="*/ 145733 w 145733"/>
                  <a:gd name="connsiteY3" fmla="*/ 0 h 3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733" h="32385">
                    <a:moveTo>
                      <a:pt x="0" y="32385"/>
                    </a:moveTo>
                    <a:cubicBezTo>
                      <a:pt x="953" y="27623"/>
                      <a:pt x="6668" y="24765"/>
                      <a:pt x="11431" y="25718"/>
                    </a:cubicBezTo>
                    <a:cubicBezTo>
                      <a:pt x="12383" y="25718"/>
                      <a:pt x="47625" y="35243"/>
                      <a:pt x="81916" y="17145"/>
                    </a:cubicBezTo>
                    <a:cubicBezTo>
                      <a:pt x="103823" y="5715"/>
                      <a:pt x="124778" y="0"/>
                      <a:pt x="145733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EEEA3E0-F7D0-418D-9B10-534491F4C1AC}"/>
                  </a:ext>
                </a:extLst>
              </p:cNvPr>
              <p:cNvSpPr/>
              <p:nvPr/>
            </p:nvSpPr>
            <p:spPr>
              <a:xfrm>
                <a:off x="4158425" y="3478921"/>
                <a:ext cx="422761" cy="422761"/>
              </a:xfrm>
              <a:prstGeom prst="ellipse">
                <a:avLst/>
              </a:prstGeom>
              <a:noFill/>
              <a:ln w="1905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dirty="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1774CDF-42C9-4B26-ADB9-CC1C59E816B5}"/>
                  </a:ext>
                </a:extLst>
              </p:cNvPr>
              <p:cNvCxnSpPr>
                <a:stCxn id="61" idx="4"/>
              </p:cNvCxnSpPr>
              <p:nvPr/>
            </p:nvCxnSpPr>
            <p:spPr>
              <a:xfrm flipH="1">
                <a:off x="4369805" y="3901682"/>
                <a:ext cx="1" cy="1044535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A30FFBB-00FA-497E-BE45-AA49817D418B}"/>
                  </a:ext>
                </a:extLst>
              </p:cNvPr>
              <p:cNvGrpSpPr/>
              <p:nvPr/>
            </p:nvGrpSpPr>
            <p:grpSpPr>
              <a:xfrm>
                <a:off x="4774052" y="3848046"/>
                <a:ext cx="658076" cy="839063"/>
                <a:chOff x="3399372" y="3613156"/>
                <a:chExt cx="754062" cy="961448"/>
              </a:xfrm>
            </p:grpSpPr>
            <p:sp>
              <p:nvSpPr>
                <p:cNvPr id="69" name="Oval 22">
                  <a:extLst>
                    <a:ext uri="{FF2B5EF4-FFF2-40B4-BE49-F238E27FC236}">
                      <a16:creationId xmlns:a16="http://schemas.microsoft.com/office/drawing/2014/main" id="{15FEEB04-3CDF-42E9-B5E2-A7432C98F7F3}"/>
                    </a:ext>
                  </a:extLst>
                </p:cNvPr>
                <p:cNvSpPr/>
                <p:nvPr/>
              </p:nvSpPr>
              <p:spPr>
                <a:xfrm>
                  <a:off x="3399372" y="4197573"/>
                  <a:ext cx="754062" cy="377031"/>
                </a:xfrm>
                <a:custGeom>
                  <a:avLst/>
                  <a:gdLst>
                    <a:gd name="connsiteX0" fmla="*/ 0 w 1420812"/>
                    <a:gd name="connsiteY0" fmla="*/ 710406 h 1420812"/>
                    <a:gd name="connsiteX1" fmla="*/ 710406 w 1420812"/>
                    <a:gd name="connsiteY1" fmla="*/ 0 h 1420812"/>
                    <a:gd name="connsiteX2" fmla="*/ 1420812 w 1420812"/>
                    <a:gd name="connsiteY2" fmla="*/ 710406 h 1420812"/>
                    <a:gd name="connsiteX3" fmla="*/ 710406 w 1420812"/>
                    <a:gd name="connsiteY3" fmla="*/ 1420812 h 1420812"/>
                    <a:gd name="connsiteX4" fmla="*/ 0 w 1420812"/>
                    <a:gd name="connsiteY4" fmla="*/ 710406 h 1420812"/>
                    <a:gd name="connsiteX0" fmla="*/ 710406 w 1420812"/>
                    <a:gd name="connsiteY0" fmla="*/ 0 h 1420812"/>
                    <a:gd name="connsiteX1" fmla="*/ 1420812 w 1420812"/>
                    <a:gd name="connsiteY1" fmla="*/ 710406 h 1420812"/>
                    <a:gd name="connsiteX2" fmla="*/ 710406 w 1420812"/>
                    <a:gd name="connsiteY2" fmla="*/ 1420812 h 1420812"/>
                    <a:gd name="connsiteX3" fmla="*/ 0 w 1420812"/>
                    <a:gd name="connsiteY3" fmla="*/ 710406 h 1420812"/>
                    <a:gd name="connsiteX4" fmla="*/ 801846 w 1420812"/>
                    <a:gd name="connsiteY4" fmla="*/ 91440 h 1420812"/>
                    <a:gd name="connsiteX0" fmla="*/ 710406 w 1420812"/>
                    <a:gd name="connsiteY0" fmla="*/ 0 h 1420812"/>
                    <a:gd name="connsiteX1" fmla="*/ 1420812 w 1420812"/>
                    <a:gd name="connsiteY1" fmla="*/ 710406 h 1420812"/>
                    <a:gd name="connsiteX2" fmla="*/ 710406 w 1420812"/>
                    <a:gd name="connsiteY2" fmla="*/ 1420812 h 1420812"/>
                    <a:gd name="connsiteX3" fmla="*/ 0 w 1420812"/>
                    <a:gd name="connsiteY3" fmla="*/ 710406 h 1420812"/>
                    <a:gd name="connsiteX0" fmla="*/ 1420812 w 1420812"/>
                    <a:gd name="connsiteY0" fmla="*/ 0 h 710406"/>
                    <a:gd name="connsiteX1" fmla="*/ 710406 w 1420812"/>
                    <a:gd name="connsiteY1" fmla="*/ 710406 h 710406"/>
                    <a:gd name="connsiteX2" fmla="*/ 0 w 1420812"/>
                    <a:gd name="connsiteY2" fmla="*/ 0 h 710406"/>
                    <a:gd name="connsiteX0" fmla="*/ 1420812 w 1420812"/>
                    <a:gd name="connsiteY0" fmla="*/ 0 h 710406"/>
                    <a:gd name="connsiteX1" fmla="*/ 710406 w 1420812"/>
                    <a:gd name="connsiteY1" fmla="*/ 710406 h 710406"/>
                    <a:gd name="connsiteX2" fmla="*/ 0 w 1420812"/>
                    <a:gd name="connsiteY2" fmla="*/ 0 h 710406"/>
                    <a:gd name="connsiteX3" fmla="*/ 1420812 w 1420812"/>
                    <a:gd name="connsiteY3" fmla="*/ 0 h 710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0812" h="710406">
                      <a:moveTo>
                        <a:pt x="1420812" y="0"/>
                      </a:moveTo>
                      <a:cubicBezTo>
                        <a:pt x="1420812" y="392346"/>
                        <a:pt x="1102752" y="710406"/>
                        <a:pt x="710406" y="710406"/>
                      </a:cubicBezTo>
                      <a:cubicBezTo>
                        <a:pt x="318060" y="710406"/>
                        <a:pt x="0" y="392346"/>
                        <a:pt x="0" y="0"/>
                      </a:cubicBezTo>
                      <a:lnTo>
                        <a:pt x="1420812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dirty="0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44C2323-E854-4E20-9B8E-87602961E305}"/>
                    </a:ext>
                  </a:extLst>
                </p:cNvPr>
                <p:cNvCxnSpPr>
                  <a:endCxn id="69" idx="2"/>
                </p:cNvCxnSpPr>
                <p:nvPr/>
              </p:nvCxnSpPr>
              <p:spPr>
                <a:xfrm flipH="1">
                  <a:off x="3399372" y="3613156"/>
                  <a:ext cx="377099" cy="584417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7917927-A25F-4179-93D7-BB74E7EF51DE}"/>
                    </a:ext>
                  </a:extLst>
                </p:cNvPr>
                <p:cNvCxnSpPr>
                  <a:endCxn id="69" idx="0"/>
                </p:cNvCxnSpPr>
                <p:nvPr/>
              </p:nvCxnSpPr>
              <p:spPr>
                <a:xfrm>
                  <a:off x="3776471" y="3613156"/>
                  <a:ext cx="376963" cy="584417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9D2C771-F48C-4418-A88F-160C2B32C215}"/>
                  </a:ext>
                </a:extLst>
              </p:cNvPr>
              <p:cNvGrpSpPr/>
              <p:nvPr/>
            </p:nvGrpSpPr>
            <p:grpSpPr>
              <a:xfrm>
                <a:off x="3307483" y="3841225"/>
                <a:ext cx="658076" cy="839063"/>
                <a:chOff x="3399372" y="3613156"/>
                <a:chExt cx="754062" cy="961448"/>
              </a:xfrm>
            </p:grpSpPr>
            <p:sp>
              <p:nvSpPr>
                <p:cNvPr id="66" name="Oval 22">
                  <a:extLst>
                    <a:ext uri="{FF2B5EF4-FFF2-40B4-BE49-F238E27FC236}">
                      <a16:creationId xmlns:a16="http://schemas.microsoft.com/office/drawing/2014/main" id="{67BC4DA1-03B8-4E04-824F-36E4F3269062}"/>
                    </a:ext>
                  </a:extLst>
                </p:cNvPr>
                <p:cNvSpPr/>
                <p:nvPr/>
              </p:nvSpPr>
              <p:spPr>
                <a:xfrm>
                  <a:off x="3399372" y="4197573"/>
                  <a:ext cx="754062" cy="377031"/>
                </a:xfrm>
                <a:custGeom>
                  <a:avLst/>
                  <a:gdLst>
                    <a:gd name="connsiteX0" fmla="*/ 0 w 1420812"/>
                    <a:gd name="connsiteY0" fmla="*/ 710406 h 1420812"/>
                    <a:gd name="connsiteX1" fmla="*/ 710406 w 1420812"/>
                    <a:gd name="connsiteY1" fmla="*/ 0 h 1420812"/>
                    <a:gd name="connsiteX2" fmla="*/ 1420812 w 1420812"/>
                    <a:gd name="connsiteY2" fmla="*/ 710406 h 1420812"/>
                    <a:gd name="connsiteX3" fmla="*/ 710406 w 1420812"/>
                    <a:gd name="connsiteY3" fmla="*/ 1420812 h 1420812"/>
                    <a:gd name="connsiteX4" fmla="*/ 0 w 1420812"/>
                    <a:gd name="connsiteY4" fmla="*/ 710406 h 1420812"/>
                    <a:gd name="connsiteX0" fmla="*/ 710406 w 1420812"/>
                    <a:gd name="connsiteY0" fmla="*/ 0 h 1420812"/>
                    <a:gd name="connsiteX1" fmla="*/ 1420812 w 1420812"/>
                    <a:gd name="connsiteY1" fmla="*/ 710406 h 1420812"/>
                    <a:gd name="connsiteX2" fmla="*/ 710406 w 1420812"/>
                    <a:gd name="connsiteY2" fmla="*/ 1420812 h 1420812"/>
                    <a:gd name="connsiteX3" fmla="*/ 0 w 1420812"/>
                    <a:gd name="connsiteY3" fmla="*/ 710406 h 1420812"/>
                    <a:gd name="connsiteX4" fmla="*/ 801846 w 1420812"/>
                    <a:gd name="connsiteY4" fmla="*/ 91440 h 1420812"/>
                    <a:gd name="connsiteX0" fmla="*/ 710406 w 1420812"/>
                    <a:gd name="connsiteY0" fmla="*/ 0 h 1420812"/>
                    <a:gd name="connsiteX1" fmla="*/ 1420812 w 1420812"/>
                    <a:gd name="connsiteY1" fmla="*/ 710406 h 1420812"/>
                    <a:gd name="connsiteX2" fmla="*/ 710406 w 1420812"/>
                    <a:gd name="connsiteY2" fmla="*/ 1420812 h 1420812"/>
                    <a:gd name="connsiteX3" fmla="*/ 0 w 1420812"/>
                    <a:gd name="connsiteY3" fmla="*/ 710406 h 1420812"/>
                    <a:gd name="connsiteX0" fmla="*/ 1420812 w 1420812"/>
                    <a:gd name="connsiteY0" fmla="*/ 0 h 710406"/>
                    <a:gd name="connsiteX1" fmla="*/ 710406 w 1420812"/>
                    <a:gd name="connsiteY1" fmla="*/ 710406 h 710406"/>
                    <a:gd name="connsiteX2" fmla="*/ 0 w 1420812"/>
                    <a:gd name="connsiteY2" fmla="*/ 0 h 710406"/>
                    <a:gd name="connsiteX0" fmla="*/ 1420812 w 1420812"/>
                    <a:gd name="connsiteY0" fmla="*/ 0 h 710406"/>
                    <a:gd name="connsiteX1" fmla="*/ 710406 w 1420812"/>
                    <a:gd name="connsiteY1" fmla="*/ 710406 h 710406"/>
                    <a:gd name="connsiteX2" fmla="*/ 0 w 1420812"/>
                    <a:gd name="connsiteY2" fmla="*/ 0 h 710406"/>
                    <a:gd name="connsiteX3" fmla="*/ 1420812 w 1420812"/>
                    <a:gd name="connsiteY3" fmla="*/ 0 h 710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0812" h="710406">
                      <a:moveTo>
                        <a:pt x="1420812" y="0"/>
                      </a:moveTo>
                      <a:cubicBezTo>
                        <a:pt x="1420812" y="392346"/>
                        <a:pt x="1102752" y="710406"/>
                        <a:pt x="710406" y="710406"/>
                      </a:cubicBezTo>
                      <a:cubicBezTo>
                        <a:pt x="318060" y="710406"/>
                        <a:pt x="0" y="392346"/>
                        <a:pt x="0" y="0"/>
                      </a:cubicBezTo>
                      <a:lnTo>
                        <a:pt x="1420812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de-DE" dirty="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F384674-D1D4-45F1-855C-0B078030D366}"/>
                    </a:ext>
                  </a:extLst>
                </p:cNvPr>
                <p:cNvCxnSpPr>
                  <a:endCxn id="66" idx="2"/>
                </p:cNvCxnSpPr>
                <p:nvPr/>
              </p:nvCxnSpPr>
              <p:spPr>
                <a:xfrm flipH="1">
                  <a:off x="3399372" y="3613156"/>
                  <a:ext cx="377099" cy="584417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1B35688-D3DF-4E2D-BFB6-A286CD1060E9}"/>
                    </a:ext>
                  </a:extLst>
                </p:cNvPr>
                <p:cNvCxnSpPr>
                  <a:endCxn id="66" idx="0"/>
                </p:cNvCxnSpPr>
                <p:nvPr/>
              </p:nvCxnSpPr>
              <p:spPr>
                <a:xfrm>
                  <a:off x="3776471" y="3613156"/>
                  <a:ext cx="376963" cy="584417"/>
                </a:xfrm>
                <a:prstGeom prst="line">
                  <a:avLst/>
                </a:prstGeom>
                <a:ln w="1905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438E78F-B8E5-4A24-A28C-1EB1A48F4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9805" y="3350802"/>
                <a:ext cx="1" cy="128119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23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D869D-7D49-47FF-9A1C-0E25501F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225" y="2889254"/>
            <a:ext cx="7359789" cy="3579654"/>
          </a:xfrm>
        </p:spPr>
        <p:txBody>
          <a:bodyPr lIns="0" tIns="0" rIns="0" bIns="0"/>
          <a:lstStyle/>
          <a:p>
            <a:pPr lvl="2"/>
            <a:r>
              <a:rPr lang="en-GB" sz="1800" dirty="0"/>
              <a:t>Interpreted (again) in consideration the EU case-law </a:t>
            </a:r>
            <a:r>
              <a:rPr lang="en-GB" sz="1800" i="1" dirty="0"/>
              <a:t>“</a:t>
            </a:r>
            <a:r>
              <a:rPr lang="en-GB" sz="1800" i="1" dirty="0" err="1"/>
              <a:t>Eurofood</a:t>
            </a:r>
            <a:r>
              <a:rPr lang="en-GB" sz="1800" i="1" dirty="0"/>
              <a:t> Parmalat” </a:t>
            </a:r>
            <a:r>
              <a:rPr lang="en-GB" sz="1800" dirty="0"/>
              <a:t>(ECJ judgement of 2 May 2006) and </a:t>
            </a:r>
            <a:r>
              <a:rPr lang="en-GB" sz="1800" i="1" dirty="0"/>
              <a:t>“</a:t>
            </a:r>
            <a:r>
              <a:rPr lang="en-GB" sz="1800" i="1" dirty="0" err="1"/>
              <a:t>Interdil</a:t>
            </a:r>
            <a:r>
              <a:rPr lang="en-GB" sz="1800" i="1" dirty="0"/>
              <a:t>” (</a:t>
            </a:r>
            <a:r>
              <a:rPr lang="en-GB" sz="1800" dirty="0"/>
              <a:t>ECJ judgement of 20 October 2011)   </a:t>
            </a:r>
          </a:p>
          <a:p>
            <a:pPr lvl="3"/>
            <a:r>
              <a:rPr lang="en-GB" sz="1800" i="1" dirty="0"/>
              <a:t>“The available facts do not give a consistent view in the NIKI case”</a:t>
            </a:r>
          </a:p>
          <a:p>
            <a:pPr lvl="3"/>
            <a:r>
              <a:rPr lang="en-GB" sz="1800" i="1" dirty="0"/>
              <a:t>“The specific facts could be used to argue that the COMI is in Germany as well as in Austria”</a:t>
            </a:r>
          </a:p>
          <a:p>
            <a:pPr lvl="3"/>
            <a:r>
              <a:rPr lang="en-GB" sz="1800" dirty="0"/>
              <a:t>The court could not see a definite justification for a COMI in Germany</a:t>
            </a:r>
          </a:p>
          <a:p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8474"/>
            <a:ext cx="7842975" cy="281845"/>
          </a:xfrm>
        </p:spPr>
        <p:txBody>
          <a:bodyPr/>
          <a:lstStyle/>
          <a:p>
            <a:r>
              <a:rPr lang="en-GB" dirty="0"/>
              <a:t>Reasoning of the district court of berlin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3C700A-7874-4E1F-A2DC-91F0D150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C7B50-09EA-44AF-979F-DBAEEF780ACF}"/>
              </a:ext>
            </a:extLst>
          </p:cNvPr>
          <p:cNvSpPr txBox="1"/>
          <p:nvPr/>
        </p:nvSpPr>
        <p:spPr>
          <a:xfrm>
            <a:off x="1768225" y="1766808"/>
            <a:ext cx="839336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800" dirty="0"/>
              <a:t>The District Court of Berlin justified its decision on the basis of the Regional Court of Charlottenburg‘s lack of international jurisdiction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B4398-4D6F-4728-A791-96256E921204}"/>
              </a:ext>
            </a:extLst>
          </p:cNvPr>
          <p:cNvSpPr txBox="1"/>
          <p:nvPr/>
        </p:nvSpPr>
        <p:spPr>
          <a:xfrm>
            <a:off x="1768225" y="5886765"/>
            <a:ext cx="982547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800" dirty="0"/>
              <a:t>NIKI‘s registered office is in Austria. Its COMI, therefore, cannot be in Berlin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4AACA5-11A4-48D5-91C7-323BEF75959C}"/>
              </a:ext>
            </a:extLst>
          </p:cNvPr>
          <p:cNvCxnSpPr/>
          <p:nvPr/>
        </p:nvCxnSpPr>
        <p:spPr>
          <a:xfrm>
            <a:off x="-1085849" y="863731"/>
            <a:ext cx="0" cy="4973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Arrow: Striped Right 101">
            <a:extLst>
              <a:ext uri="{FF2B5EF4-FFF2-40B4-BE49-F238E27FC236}">
                <a16:creationId xmlns:a16="http://schemas.microsoft.com/office/drawing/2014/main" id="{97192CF4-F679-4AD9-B3F5-B6C5D0333E6A}"/>
              </a:ext>
            </a:extLst>
          </p:cNvPr>
          <p:cNvSpPr/>
          <p:nvPr/>
        </p:nvSpPr>
        <p:spPr>
          <a:xfrm>
            <a:off x="719999" y="1621885"/>
            <a:ext cx="835025" cy="79395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Arrow: Striped Right 102">
            <a:extLst>
              <a:ext uri="{FF2B5EF4-FFF2-40B4-BE49-F238E27FC236}">
                <a16:creationId xmlns:a16="http://schemas.microsoft.com/office/drawing/2014/main" id="{997A9EAF-9F66-4D91-9E6C-E3F66850C720}"/>
              </a:ext>
            </a:extLst>
          </p:cNvPr>
          <p:cNvSpPr/>
          <p:nvPr/>
        </p:nvSpPr>
        <p:spPr>
          <a:xfrm>
            <a:off x="717549" y="3629470"/>
            <a:ext cx="835025" cy="79395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Arrow: Striped Right 103">
            <a:extLst>
              <a:ext uri="{FF2B5EF4-FFF2-40B4-BE49-F238E27FC236}">
                <a16:creationId xmlns:a16="http://schemas.microsoft.com/office/drawing/2014/main" id="{A33B5E0B-A49E-438E-9A9B-EDF16A192AD0}"/>
              </a:ext>
            </a:extLst>
          </p:cNvPr>
          <p:cNvSpPr/>
          <p:nvPr/>
        </p:nvSpPr>
        <p:spPr>
          <a:xfrm>
            <a:off x="717550" y="5622422"/>
            <a:ext cx="835025" cy="79395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D51E835-55C6-4AAE-9B23-32571939C9DE}"/>
              </a:ext>
            </a:extLst>
          </p:cNvPr>
          <p:cNvCxnSpPr>
            <a:cxnSpLocks/>
          </p:cNvCxnSpPr>
          <p:nvPr/>
        </p:nvCxnSpPr>
        <p:spPr>
          <a:xfrm>
            <a:off x="1958036" y="3760321"/>
            <a:ext cx="4631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EE2AD158-45A6-49FC-8FE7-F34D9C904E7D}"/>
              </a:ext>
            </a:extLst>
          </p:cNvPr>
          <p:cNvCxnSpPr>
            <a:cxnSpLocks/>
          </p:cNvCxnSpPr>
          <p:nvPr/>
        </p:nvCxnSpPr>
        <p:spPr>
          <a:xfrm>
            <a:off x="1747870" y="5525866"/>
            <a:ext cx="673306" cy="51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67" descr="A picture containing text, blur  Description automatically generated">
            <a:extLst>
              <a:ext uri="{FF2B5EF4-FFF2-40B4-BE49-F238E27FC236}">
                <a16:creationId xmlns:a16="http://schemas.microsoft.com/office/drawing/2014/main" id="{1D51468D-F749-4AB7-AECE-C73EF3A2E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724855" y="4834797"/>
            <a:ext cx="1224001" cy="1224000"/>
          </a:xfrm>
          <a:prstGeom prst="ellipse">
            <a:avLst/>
          </a:prstGeom>
        </p:spPr>
      </p:pic>
      <p:pic>
        <p:nvPicPr>
          <p:cNvPr id="167" name="Picture 166" descr="A picture containing text, blur  Description automatically generated">
            <a:extLst>
              <a:ext uri="{FF2B5EF4-FFF2-40B4-BE49-F238E27FC236}">
                <a16:creationId xmlns:a16="http://schemas.microsoft.com/office/drawing/2014/main" id="{4B171607-4187-421B-8979-D348E5801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727779" y="3117402"/>
            <a:ext cx="1224001" cy="1224000"/>
          </a:xfrm>
          <a:prstGeom prst="ellipse">
            <a:avLst/>
          </a:prstGeom>
        </p:spPr>
      </p:pic>
      <p:pic>
        <p:nvPicPr>
          <p:cNvPr id="166" name="Picture 165" descr="A picture containing text, blur  Description automatically generated">
            <a:extLst>
              <a:ext uri="{FF2B5EF4-FFF2-40B4-BE49-F238E27FC236}">
                <a16:creationId xmlns:a16="http://schemas.microsoft.com/office/drawing/2014/main" id="{46ECD5E1-DB99-4CBA-8C64-DE57C5EEE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734035" y="1376434"/>
            <a:ext cx="1224001" cy="1224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B93A8-4F8D-4EF0-BFDE-AC5E2DEE2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490D-6D44-40B8-A2D8-9227513EAA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67867-9472-4D2F-AC22-A323E384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374" y="5221149"/>
            <a:ext cx="7499787" cy="1101036"/>
          </a:xfrm>
        </p:spPr>
        <p:txBody>
          <a:bodyPr lIns="108000" rIns="0"/>
          <a:lstStyle/>
          <a:p>
            <a:pPr lvl="2"/>
            <a:r>
              <a:rPr lang="en-GB" sz="2000" dirty="0"/>
              <a:t>This requires an effective decision in another Member State and is only possible </a:t>
            </a:r>
            <a:r>
              <a:rPr lang="en-GB" sz="2000" dirty="0">
                <a:solidFill>
                  <a:schemeClr val="accent3"/>
                </a:solidFill>
              </a:rPr>
              <a:t>if and when </a:t>
            </a:r>
            <a:r>
              <a:rPr lang="en-GB" sz="2000" dirty="0"/>
              <a:t>the decision has legal effect</a:t>
            </a:r>
          </a:p>
          <a:p>
            <a:endParaRPr lang="de-DE" sz="2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BDC832-A8B1-47D7-B405-0E01C7D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4"/>
            <a:ext cx="10513834" cy="377825"/>
          </a:xfrm>
        </p:spPr>
        <p:txBody>
          <a:bodyPr/>
          <a:lstStyle/>
          <a:p>
            <a:r>
              <a:rPr lang="en-GB" dirty="0"/>
              <a:t>Decision of the insolvency court of </a:t>
            </a:r>
            <a:r>
              <a:rPr lang="en-GB" dirty="0" err="1"/>
              <a:t>Korneuburg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E6B8C1-CFA3-4E7A-AB9C-3B31E135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D40464-C639-4B37-BEA2-F2F6896718ED}"/>
              </a:ext>
            </a:extLst>
          </p:cNvPr>
          <p:cNvSpPr txBox="1"/>
          <p:nvPr/>
        </p:nvSpPr>
        <p:spPr>
          <a:xfrm>
            <a:off x="2510374" y="1663299"/>
            <a:ext cx="7717889" cy="615553"/>
          </a:xfrm>
          <a:prstGeom prst="rect">
            <a:avLst/>
          </a:prstGeom>
          <a:noFill/>
        </p:spPr>
        <p:txBody>
          <a:bodyPr wrap="square" lIns="108000" tIns="0" rIns="0" bIns="0">
            <a:spAutoFit/>
          </a:bodyPr>
          <a:lstStyle/>
          <a:p>
            <a:r>
              <a:rPr lang="en-GB" sz="2000" dirty="0"/>
              <a:t>Opening of main Austrian insolvency proceedings over the assets of NIKI</a:t>
            </a:r>
          </a:p>
        </p:txBody>
      </p:sp>
      <p:sp>
        <p:nvSpPr>
          <p:cNvPr id="152" name="Content Placeholder 4">
            <a:extLst>
              <a:ext uri="{FF2B5EF4-FFF2-40B4-BE49-F238E27FC236}">
                <a16:creationId xmlns:a16="http://schemas.microsoft.com/office/drawing/2014/main" id="{7134F855-6115-4F70-8687-FFA7E961B969}"/>
              </a:ext>
            </a:extLst>
          </p:cNvPr>
          <p:cNvSpPr txBox="1">
            <a:spLocks/>
          </p:cNvSpPr>
          <p:nvPr/>
        </p:nvSpPr>
        <p:spPr>
          <a:xfrm>
            <a:off x="2510374" y="3047121"/>
            <a:ext cx="8174538" cy="1416304"/>
          </a:xfrm>
          <a:prstGeom prst="rect">
            <a:avLst/>
          </a:prstGeom>
        </p:spPr>
        <p:txBody>
          <a:bodyPr vert="horz" lIns="108000" tIns="0" rIns="0" bIns="0" rtlCol="0">
            <a:noAutofit/>
          </a:bodyPr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n-GB" sz="2000" dirty="0"/>
              <a:t>Insolvency Court of </a:t>
            </a:r>
            <a:r>
              <a:rPr lang="en-GB" sz="2000" dirty="0" err="1"/>
              <a:t>Korneuburg</a:t>
            </a:r>
            <a:r>
              <a:rPr lang="en-GB" sz="2000" dirty="0"/>
              <a:t> ruled on 12 January 2018, that: </a:t>
            </a:r>
          </a:p>
          <a:p>
            <a:pPr lvl="3"/>
            <a:r>
              <a:rPr lang="en-GB" sz="2000" dirty="0"/>
              <a:t>article 19 of the EIR (regarding the recognition of the opening of insolvency proceedings in a Member State) did not preclude the opening of main Austrian insolvency proceedings </a:t>
            </a:r>
          </a:p>
          <a:p>
            <a:endParaRPr lang="de-DE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453EC-BA4B-49B3-8616-AA55859C5D77}"/>
              </a:ext>
            </a:extLst>
          </p:cNvPr>
          <p:cNvSpPr/>
          <p:nvPr/>
        </p:nvSpPr>
        <p:spPr>
          <a:xfrm>
            <a:off x="1197358" y="1680472"/>
            <a:ext cx="451262" cy="205460"/>
          </a:xfrm>
          <a:custGeom>
            <a:avLst/>
            <a:gdLst>
              <a:gd name="connsiteX0" fmla="*/ 414795 w 409575"/>
              <a:gd name="connsiteY0" fmla="*/ 69132 h 133350"/>
              <a:gd name="connsiteX1" fmla="*/ 207397 w 409575"/>
              <a:gd name="connsiteY1" fmla="*/ 138265 h 133350"/>
              <a:gd name="connsiteX2" fmla="*/ 0 w 409575"/>
              <a:gd name="connsiteY2" fmla="*/ 69132 h 133350"/>
              <a:gd name="connsiteX3" fmla="*/ 207397 w 409575"/>
              <a:gd name="connsiteY3" fmla="*/ 0 h 133350"/>
              <a:gd name="connsiteX4" fmla="*/ 414795 w 409575"/>
              <a:gd name="connsiteY4" fmla="*/ 69132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133350">
                <a:moveTo>
                  <a:pt x="414795" y="69132"/>
                </a:moveTo>
                <a:cubicBezTo>
                  <a:pt x="414795" y="107313"/>
                  <a:pt x="321940" y="138265"/>
                  <a:pt x="207397" y="138265"/>
                </a:cubicBezTo>
                <a:cubicBezTo>
                  <a:pt x="92855" y="138265"/>
                  <a:pt x="0" y="107313"/>
                  <a:pt x="0" y="69132"/>
                </a:cubicBezTo>
                <a:cubicBezTo>
                  <a:pt x="0" y="30952"/>
                  <a:pt x="92855" y="0"/>
                  <a:pt x="207397" y="0"/>
                </a:cubicBezTo>
                <a:cubicBezTo>
                  <a:pt x="321940" y="0"/>
                  <a:pt x="414795" y="30952"/>
                  <a:pt x="414795" y="69132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F8E7B-397D-4535-B6A7-7E76CFC80D33}"/>
              </a:ext>
            </a:extLst>
          </p:cNvPr>
          <p:cNvGrpSpPr/>
          <p:nvPr/>
        </p:nvGrpSpPr>
        <p:grpSpPr>
          <a:xfrm>
            <a:off x="903705" y="1983386"/>
            <a:ext cx="457013" cy="457014"/>
            <a:chOff x="6789733" y="5368314"/>
            <a:chExt cx="1277144" cy="127714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4D26434-6E45-4065-9E4B-E1B32FFC1431}"/>
                </a:ext>
              </a:extLst>
            </p:cNvPr>
            <p:cNvSpPr/>
            <p:nvPr/>
          </p:nvSpPr>
          <p:spPr>
            <a:xfrm>
              <a:off x="6789733" y="5368314"/>
              <a:ext cx="1277144" cy="1277144"/>
            </a:xfrm>
            <a:custGeom>
              <a:avLst/>
              <a:gdLst>
                <a:gd name="connsiteX0" fmla="*/ 328165 w 342900"/>
                <a:gd name="connsiteY0" fmla="*/ 173012 h 342900"/>
                <a:gd name="connsiteX1" fmla="*/ 173012 w 342900"/>
                <a:gd name="connsiteY1" fmla="*/ 328165 h 342900"/>
                <a:gd name="connsiteX2" fmla="*/ 17859 w 342900"/>
                <a:gd name="connsiteY2" fmla="*/ 173012 h 342900"/>
                <a:gd name="connsiteX3" fmla="*/ 173012 w 342900"/>
                <a:gd name="connsiteY3" fmla="*/ 17859 h 342900"/>
                <a:gd name="connsiteX4" fmla="*/ 328165 w 342900"/>
                <a:gd name="connsiteY4" fmla="*/ 17301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42900">
                  <a:moveTo>
                    <a:pt x="328165" y="173012"/>
                  </a:moveTo>
                  <a:cubicBezTo>
                    <a:pt x="328165" y="258701"/>
                    <a:pt x="258701" y="328165"/>
                    <a:pt x="173012" y="328165"/>
                  </a:cubicBezTo>
                  <a:cubicBezTo>
                    <a:pt x="87324" y="328165"/>
                    <a:pt x="17859" y="258701"/>
                    <a:pt x="17859" y="173012"/>
                  </a:cubicBezTo>
                  <a:cubicBezTo>
                    <a:pt x="17859" y="87324"/>
                    <a:pt x="87324" y="17859"/>
                    <a:pt x="173012" y="17859"/>
                  </a:cubicBezTo>
                  <a:cubicBezTo>
                    <a:pt x="258701" y="17859"/>
                    <a:pt x="328165" y="87324"/>
                    <a:pt x="328165" y="17301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70EC6E-ECEA-41A2-AFF0-10FAB09F818E}"/>
                </a:ext>
              </a:extLst>
            </p:cNvPr>
            <p:cNvSpPr/>
            <p:nvPr/>
          </p:nvSpPr>
          <p:spPr>
            <a:xfrm>
              <a:off x="7120692" y="5645137"/>
              <a:ext cx="603096" cy="709524"/>
            </a:xfrm>
            <a:custGeom>
              <a:avLst/>
              <a:gdLst>
                <a:gd name="connsiteX0" fmla="*/ 149590 w 161925"/>
                <a:gd name="connsiteY0" fmla="*/ 161515 h 190500"/>
                <a:gd name="connsiteX1" fmla="*/ 98708 w 161925"/>
                <a:gd name="connsiteY1" fmla="*/ 179537 h 190500"/>
                <a:gd name="connsiteX2" fmla="*/ 17859 w 161925"/>
                <a:gd name="connsiteY2" fmla="*/ 98698 h 190500"/>
                <a:gd name="connsiteX3" fmla="*/ 98708 w 161925"/>
                <a:gd name="connsiteY3" fmla="*/ 17859 h 190500"/>
                <a:gd name="connsiteX4" fmla="*/ 141722 w 161925"/>
                <a:gd name="connsiteY4" fmla="*/ 3023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90500">
                  <a:moveTo>
                    <a:pt x="149590" y="161515"/>
                  </a:moveTo>
                  <a:cubicBezTo>
                    <a:pt x="135703" y="172793"/>
                    <a:pt x="117996" y="179537"/>
                    <a:pt x="98708" y="179537"/>
                  </a:cubicBezTo>
                  <a:cubicBezTo>
                    <a:pt x="54054" y="179537"/>
                    <a:pt x="17859" y="143342"/>
                    <a:pt x="17859" y="98698"/>
                  </a:cubicBezTo>
                  <a:cubicBezTo>
                    <a:pt x="17859" y="54054"/>
                    <a:pt x="54054" y="17859"/>
                    <a:pt x="98708" y="17859"/>
                  </a:cubicBezTo>
                  <a:cubicBezTo>
                    <a:pt x="114510" y="17859"/>
                    <a:pt x="129264" y="22393"/>
                    <a:pt x="141722" y="30232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F63F74-9FE0-49BD-BB42-D2AA39359901}"/>
                </a:ext>
              </a:extLst>
            </p:cNvPr>
            <p:cNvSpPr/>
            <p:nvPr/>
          </p:nvSpPr>
          <p:spPr>
            <a:xfrm>
              <a:off x="7003123" y="5854586"/>
              <a:ext cx="532143" cy="106429"/>
            </a:xfrm>
            <a:custGeom>
              <a:avLst/>
              <a:gdLst>
                <a:gd name="connsiteX0" fmla="*/ 127425 w 142875"/>
                <a:gd name="connsiteY0" fmla="*/ 17859 h 28575"/>
                <a:gd name="connsiteX1" fmla="*/ 17859 w 142875"/>
                <a:gd name="connsiteY1" fmla="*/ 178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28575">
                  <a:moveTo>
                    <a:pt x="127425" y="17859"/>
                  </a:moveTo>
                  <a:lnTo>
                    <a:pt x="17859" y="17859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B6E14A-4568-4634-8C31-1091DC0BBD2E}"/>
                </a:ext>
              </a:extLst>
            </p:cNvPr>
            <p:cNvSpPr/>
            <p:nvPr/>
          </p:nvSpPr>
          <p:spPr>
            <a:xfrm>
              <a:off x="7003123" y="6037785"/>
              <a:ext cx="532143" cy="106429"/>
            </a:xfrm>
            <a:custGeom>
              <a:avLst/>
              <a:gdLst>
                <a:gd name="connsiteX0" fmla="*/ 127425 w 142875"/>
                <a:gd name="connsiteY0" fmla="*/ 17859 h 28575"/>
                <a:gd name="connsiteX1" fmla="*/ 17859 w 142875"/>
                <a:gd name="connsiteY1" fmla="*/ 178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28575">
                  <a:moveTo>
                    <a:pt x="127425" y="17859"/>
                  </a:moveTo>
                  <a:lnTo>
                    <a:pt x="17859" y="17859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8219EBDD-106E-4773-BE21-86528FFAEF34}"/>
              </a:ext>
            </a:extLst>
          </p:cNvPr>
          <p:cNvSpPr/>
          <p:nvPr/>
        </p:nvSpPr>
        <p:spPr>
          <a:xfrm>
            <a:off x="1199603" y="1771406"/>
            <a:ext cx="457013" cy="228362"/>
          </a:xfrm>
          <a:prstGeom prst="arc">
            <a:avLst>
              <a:gd name="adj1" fmla="val 349991"/>
              <a:gd name="adj2" fmla="val 7634177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8FECF0-0976-4781-BDB4-E3D1FF8A1E9B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651986" y="1785639"/>
            <a:ext cx="2386" cy="122819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2CF24E-4A0D-4E4D-B645-EB2AA9724803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1651984" y="1908459"/>
            <a:ext cx="458" cy="84702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B2F3C924-C13D-4FAA-B053-9E5BCA09086A}"/>
              </a:ext>
            </a:extLst>
          </p:cNvPr>
          <p:cNvSpPr/>
          <p:nvPr/>
        </p:nvSpPr>
        <p:spPr>
          <a:xfrm>
            <a:off x="1199602" y="1940718"/>
            <a:ext cx="457013" cy="240920"/>
          </a:xfrm>
          <a:prstGeom prst="arc">
            <a:avLst>
              <a:gd name="adj1" fmla="val 349991"/>
              <a:gd name="adj2" fmla="val 7788337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BC09BE-5402-4FFD-B132-0F2BEE60EB7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652442" y="1993161"/>
            <a:ext cx="0" cy="9093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14B846-BAC1-4F66-9CE8-0D1ABEAC61A5}"/>
              </a:ext>
            </a:extLst>
          </p:cNvPr>
          <p:cNvCxnSpPr>
            <a:cxnSpLocks/>
            <a:stCxn id="19" idx="0"/>
          </p:cNvCxnSpPr>
          <p:nvPr/>
        </p:nvCxnSpPr>
        <p:spPr>
          <a:xfrm>
            <a:off x="1652442" y="2084096"/>
            <a:ext cx="1929" cy="176939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9F708B22-2197-4ABC-9C5F-50AD380C39B4}"/>
              </a:ext>
            </a:extLst>
          </p:cNvPr>
          <p:cNvSpPr/>
          <p:nvPr/>
        </p:nvSpPr>
        <p:spPr>
          <a:xfrm>
            <a:off x="1199602" y="2122587"/>
            <a:ext cx="457013" cy="240920"/>
          </a:xfrm>
          <a:prstGeom prst="arc">
            <a:avLst>
              <a:gd name="adj1" fmla="val 280885"/>
              <a:gd name="adj2" fmla="val 8530233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E1352C-EE13-4064-962B-975F2ECA00B9}"/>
              </a:ext>
            </a:extLst>
          </p:cNvPr>
          <p:cNvCxnSpPr>
            <a:cxnSpLocks/>
          </p:cNvCxnSpPr>
          <p:nvPr/>
        </p:nvCxnSpPr>
        <p:spPr>
          <a:xfrm>
            <a:off x="1197691" y="1811229"/>
            <a:ext cx="0" cy="203448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0E63CE7-3AD8-48FF-9E74-64D46AB95DF2}"/>
              </a:ext>
            </a:extLst>
          </p:cNvPr>
          <p:cNvSpPr/>
          <p:nvPr/>
        </p:nvSpPr>
        <p:spPr>
          <a:xfrm flipH="1">
            <a:off x="1195200" y="1771407"/>
            <a:ext cx="457013" cy="228362"/>
          </a:xfrm>
          <a:prstGeom prst="arc">
            <a:avLst>
              <a:gd name="adj1" fmla="val 349991"/>
              <a:gd name="adj2" fmla="val 1387349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47E588DE-B8D1-4A22-8CC0-C5F4D82EA3DC}"/>
              </a:ext>
            </a:extLst>
          </p:cNvPr>
          <p:cNvSpPr/>
          <p:nvPr/>
        </p:nvSpPr>
        <p:spPr>
          <a:xfrm>
            <a:off x="1199602" y="2031652"/>
            <a:ext cx="457013" cy="240920"/>
          </a:xfrm>
          <a:prstGeom prst="arc">
            <a:avLst>
              <a:gd name="adj1" fmla="val 6288432"/>
              <a:gd name="adj2" fmla="val 7741889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9605804F-82A6-4385-A065-4ABF1A918625}"/>
              </a:ext>
            </a:extLst>
          </p:cNvPr>
          <p:cNvSpPr/>
          <p:nvPr/>
        </p:nvSpPr>
        <p:spPr>
          <a:xfrm>
            <a:off x="1199602" y="2031652"/>
            <a:ext cx="457013" cy="240920"/>
          </a:xfrm>
          <a:prstGeom prst="arc">
            <a:avLst>
              <a:gd name="adj1" fmla="val 1138196"/>
              <a:gd name="adj2" fmla="val 3621062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ABBDFC7-496E-4E78-AD0A-9BF3E809C73A}"/>
              </a:ext>
            </a:extLst>
          </p:cNvPr>
          <p:cNvSpPr/>
          <p:nvPr/>
        </p:nvSpPr>
        <p:spPr>
          <a:xfrm>
            <a:off x="1199602" y="1849783"/>
            <a:ext cx="457013" cy="240920"/>
          </a:xfrm>
          <a:prstGeom prst="arc">
            <a:avLst>
              <a:gd name="adj1" fmla="val 1258137"/>
              <a:gd name="adj2" fmla="val 8995198"/>
            </a:avLst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0A1395-A021-4D85-81A8-8EA480AC2487}"/>
              </a:ext>
            </a:extLst>
          </p:cNvPr>
          <p:cNvGrpSpPr>
            <a:grpSpLocks noChangeAspect="1"/>
          </p:cNvGrpSpPr>
          <p:nvPr/>
        </p:nvGrpSpPr>
        <p:grpSpPr>
          <a:xfrm>
            <a:off x="1066244" y="1501749"/>
            <a:ext cx="713649" cy="205859"/>
            <a:chOff x="1443038" y="7113588"/>
            <a:chExt cx="247650" cy="71438"/>
          </a:xfrm>
        </p:grpSpPr>
        <p:sp>
          <p:nvSpPr>
            <p:cNvPr id="29" name="Line 420">
              <a:extLst>
                <a:ext uri="{FF2B5EF4-FFF2-40B4-BE49-F238E27FC236}">
                  <a16:creationId xmlns:a16="http://schemas.microsoft.com/office/drawing/2014/main" id="{55A1666D-3EE5-4181-8BD8-7D296AF1D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863" y="7113588"/>
              <a:ext cx="1588" cy="301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Line 421">
              <a:extLst>
                <a:ext uri="{FF2B5EF4-FFF2-40B4-BE49-F238E27FC236}">
                  <a16:creationId xmlns:a16="http://schemas.microsoft.com/office/drawing/2014/main" id="{AB67425F-2F2F-4C45-B887-862E5B84E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8463" y="7162801"/>
              <a:ext cx="22225" cy="2222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Line 422">
              <a:extLst>
                <a:ext uri="{FF2B5EF4-FFF2-40B4-BE49-F238E27FC236}">
                  <a16:creationId xmlns:a16="http://schemas.microsoft.com/office/drawing/2014/main" id="{487C99CC-AE1E-45B9-A2F0-EB8D0E530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3038" y="7162801"/>
              <a:ext cx="22225" cy="22225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Line 423">
              <a:extLst>
                <a:ext uri="{FF2B5EF4-FFF2-40B4-BE49-F238E27FC236}">
                  <a16:creationId xmlns:a16="http://schemas.microsoft.com/office/drawing/2014/main" id="{6A44A0A0-8F9D-4D59-AEA8-1C7DD1D1F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2426" y="7127876"/>
              <a:ext cx="11113" cy="2698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Line 426">
              <a:extLst>
                <a:ext uri="{FF2B5EF4-FFF2-40B4-BE49-F238E27FC236}">
                  <a16:creationId xmlns:a16="http://schemas.microsoft.com/office/drawing/2014/main" id="{7FBD4E8F-1CAA-4CC4-8F98-5390473C6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8601" y="7127876"/>
              <a:ext cx="11113" cy="2698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94D8DB0-04FE-4AE9-A295-7BC8E39E65D3}"/>
              </a:ext>
            </a:extLst>
          </p:cNvPr>
          <p:cNvGrpSpPr/>
          <p:nvPr/>
        </p:nvGrpSpPr>
        <p:grpSpPr>
          <a:xfrm>
            <a:off x="1161622" y="3300255"/>
            <a:ext cx="334972" cy="868520"/>
            <a:chOff x="1118918" y="3719866"/>
            <a:chExt cx="95904" cy="24866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1F0584F-9C99-4435-B7D4-D563C10258E9}"/>
                </a:ext>
              </a:extLst>
            </p:cNvPr>
            <p:cNvSpPr/>
            <p:nvPr/>
          </p:nvSpPr>
          <p:spPr>
            <a:xfrm>
              <a:off x="1118918" y="3797077"/>
              <a:ext cx="85725" cy="171450"/>
            </a:xfrm>
            <a:custGeom>
              <a:avLst/>
              <a:gdLst>
                <a:gd name="connsiteX0" fmla="*/ 14970 w 85725"/>
                <a:gd name="connsiteY0" fmla="*/ 140420 h 171450"/>
                <a:gd name="connsiteX1" fmla="*/ 57545 w 85725"/>
                <a:gd name="connsiteY1" fmla="*/ 169862 h 171450"/>
                <a:gd name="connsiteX2" fmla="*/ 90815 w 85725"/>
                <a:gd name="connsiteY2" fmla="*/ 132186 h 171450"/>
                <a:gd name="connsiteX3" fmla="*/ 1964 w 85725"/>
                <a:gd name="connsiteY3" fmla="*/ 39705 h 171450"/>
                <a:gd name="connsiteX4" fmla="*/ 35234 w 85725"/>
                <a:gd name="connsiteY4" fmla="*/ 202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71450">
                  <a:moveTo>
                    <a:pt x="14970" y="140420"/>
                  </a:moveTo>
                  <a:cubicBezTo>
                    <a:pt x="17862" y="158864"/>
                    <a:pt x="36703" y="172421"/>
                    <a:pt x="57545" y="169862"/>
                  </a:cubicBezTo>
                  <a:cubicBezTo>
                    <a:pt x="78387" y="167303"/>
                    <a:pt x="91669" y="148184"/>
                    <a:pt x="90815" y="132186"/>
                  </a:cubicBezTo>
                  <a:cubicBezTo>
                    <a:pt x="89609" y="91733"/>
                    <a:pt x="2219" y="80198"/>
                    <a:pt x="1964" y="39705"/>
                  </a:cubicBezTo>
                  <a:cubicBezTo>
                    <a:pt x="1110" y="23708"/>
                    <a:pt x="14392" y="4588"/>
                    <a:pt x="35234" y="202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A12156-9229-4195-99B2-DD4346FAB006}"/>
                </a:ext>
              </a:extLst>
            </p:cNvPr>
            <p:cNvSpPr/>
            <p:nvPr/>
          </p:nvSpPr>
          <p:spPr>
            <a:xfrm>
              <a:off x="1129097" y="3719866"/>
              <a:ext cx="85725" cy="161925"/>
            </a:xfrm>
            <a:custGeom>
              <a:avLst/>
              <a:gdLst>
                <a:gd name="connsiteX0" fmla="*/ 55599 w 85725"/>
                <a:gd name="connsiteY0" fmla="*/ 169096 h 161925"/>
                <a:gd name="connsiteX1" fmla="*/ 89866 w 85725"/>
                <a:gd name="connsiteY1" fmla="*/ 132223 h 161925"/>
                <a:gd name="connsiteX2" fmla="*/ 1921 w 85725"/>
                <a:gd name="connsiteY2" fmla="*/ 38859 h 161925"/>
                <a:gd name="connsiteX3" fmla="*/ 36188 w 85725"/>
                <a:gd name="connsiteY3" fmla="*/ 1986 h 161925"/>
                <a:gd name="connsiteX4" fmla="*/ 77856 w 85725"/>
                <a:gd name="connsiteY4" fmla="*/ 3230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61925">
                  <a:moveTo>
                    <a:pt x="55599" y="169096"/>
                  </a:moveTo>
                  <a:cubicBezTo>
                    <a:pt x="76486" y="167379"/>
                    <a:pt x="89768" y="148260"/>
                    <a:pt x="89866" y="132223"/>
                  </a:cubicBezTo>
                  <a:cubicBezTo>
                    <a:pt x="89611" y="91730"/>
                    <a:pt x="2176" y="79353"/>
                    <a:pt x="1921" y="38859"/>
                  </a:cubicBezTo>
                  <a:cubicBezTo>
                    <a:pt x="2018" y="22822"/>
                    <a:pt x="15301" y="3703"/>
                    <a:pt x="36188" y="1986"/>
                  </a:cubicBezTo>
                  <a:cubicBezTo>
                    <a:pt x="57074" y="269"/>
                    <a:pt x="75916" y="13826"/>
                    <a:pt x="77856" y="3230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A7D984E-1844-4A97-B17F-71A4882B361C}"/>
              </a:ext>
            </a:extLst>
          </p:cNvPr>
          <p:cNvSpPr/>
          <p:nvPr/>
        </p:nvSpPr>
        <p:spPr>
          <a:xfrm>
            <a:off x="1134517" y="5430709"/>
            <a:ext cx="435468" cy="430092"/>
          </a:xfrm>
          <a:custGeom>
            <a:avLst/>
            <a:gdLst>
              <a:gd name="connsiteX0" fmla="*/ 305103 w 305102"/>
              <a:gd name="connsiteY0" fmla="*/ 152551 h 301336"/>
              <a:gd name="connsiteX1" fmla="*/ 152551 w 305102"/>
              <a:gd name="connsiteY1" fmla="*/ 305103 h 301336"/>
              <a:gd name="connsiteX2" fmla="*/ 0 w 305102"/>
              <a:gd name="connsiteY2" fmla="*/ 152551 h 301336"/>
              <a:gd name="connsiteX3" fmla="*/ 152551 w 305102"/>
              <a:gd name="connsiteY3" fmla="*/ 0 h 301336"/>
              <a:gd name="connsiteX4" fmla="*/ 305103 w 305102"/>
              <a:gd name="connsiteY4" fmla="*/ 152551 h 30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02" h="301336">
                <a:moveTo>
                  <a:pt x="305103" y="152551"/>
                </a:moveTo>
                <a:cubicBezTo>
                  <a:pt x="305103" y="236803"/>
                  <a:pt x="236803" y="305103"/>
                  <a:pt x="152551" y="305103"/>
                </a:cubicBezTo>
                <a:cubicBezTo>
                  <a:pt x="68300" y="305103"/>
                  <a:pt x="0" y="236803"/>
                  <a:pt x="0" y="152551"/>
                </a:cubicBezTo>
                <a:cubicBezTo>
                  <a:pt x="0" y="68300"/>
                  <a:pt x="68300" y="0"/>
                  <a:pt x="152551" y="0"/>
                </a:cubicBezTo>
                <a:cubicBezTo>
                  <a:pt x="236803" y="0"/>
                  <a:pt x="305103" y="68300"/>
                  <a:pt x="305103" y="152551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49" name="Graphic 46">
            <a:extLst>
              <a:ext uri="{FF2B5EF4-FFF2-40B4-BE49-F238E27FC236}">
                <a16:creationId xmlns:a16="http://schemas.microsoft.com/office/drawing/2014/main" id="{17BB17E8-3267-4AC4-8B48-41B2DC503634}"/>
              </a:ext>
            </a:extLst>
          </p:cNvPr>
          <p:cNvGrpSpPr/>
          <p:nvPr/>
        </p:nvGrpSpPr>
        <p:grpSpPr>
          <a:xfrm>
            <a:off x="910331" y="4975349"/>
            <a:ext cx="882226" cy="708576"/>
            <a:chOff x="3302923" y="3606602"/>
            <a:chExt cx="618116" cy="496451"/>
          </a:xfrm>
          <a:noFill/>
        </p:grpSpPr>
        <p:grpSp>
          <p:nvGrpSpPr>
            <p:cNvPr id="111" name="Graphic 46">
              <a:extLst>
                <a:ext uri="{FF2B5EF4-FFF2-40B4-BE49-F238E27FC236}">
                  <a16:creationId xmlns:a16="http://schemas.microsoft.com/office/drawing/2014/main" id="{B906127E-FDE4-49EE-A0B5-E5E7D71A9D78}"/>
                </a:ext>
              </a:extLst>
            </p:cNvPr>
            <p:cNvGrpSpPr/>
            <p:nvPr/>
          </p:nvGrpSpPr>
          <p:grpSpPr>
            <a:xfrm>
              <a:off x="3302923" y="3606602"/>
              <a:ext cx="618116" cy="496451"/>
              <a:chOff x="3302923" y="3606602"/>
              <a:chExt cx="618116" cy="496451"/>
            </a:xfrm>
            <a:noFill/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3E3CA68D-FB22-4648-A15D-52DAFEA95549}"/>
                  </a:ext>
                </a:extLst>
              </p:cNvPr>
              <p:cNvSpPr/>
              <p:nvPr/>
            </p:nvSpPr>
            <p:spPr>
              <a:xfrm>
                <a:off x="3302923" y="3606602"/>
                <a:ext cx="3767" cy="3767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048062-90F2-4039-B346-0FBEBBB62220}"/>
                  </a:ext>
                </a:extLst>
              </p:cNvPr>
              <p:cNvSpPr/>
              <p:nvPr/>
            </p:nvSpPr>
            <p:spPr>
              <a:xfrm>
                <a:off x="3302923" y="3606602"/>
                <a:ext cx="3767" cy="3767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grpSp>
            <p:nvGrpSpPr>
              <p:cNvPr id="122" name="Graphic 46">
                <a:extLst>
                  <a:ext uri="{FF2B5EF4-FFF2-40B4-BE49-F238E27FC236}">
                    <a16:creationId xmlns:a16="http://schemas.microsoft.com/office/drawing/2014/main" id="{73C4221D-E63D-47C0-A060-49CD4F6CAFB0}"/>
                  </a:ext>
                </a:extLst>
              </p:cNvPr>
              <p:cNvGrpSpPr/>
              <p:nvPr/>
            </p:nvGrpSpPr>
            <p:grpSpPr>
              <a:xfrm>
                <a:off x="3302923" y="3606602"/>
                <a:ext cx="618116" cy="496451"/>
                <a:chOff x="3302923" y="3606602"/>
                <a:chExt cx="618116" cy="496451"/>
              </a:xfrm>
              <a:noFill/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8FDC6BBB-8CC6-4CDF-B55C-ACD4E092108D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F7123577-3262-4CA4-9558-6CA9290CF796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9B32EDF5-417C-4BF0-94AD-D900B70CF7C1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7DA2A172-996F-421B-B0C2-B38FB3F20F6C}"/>
                    </a:ext>
                  </a:extLst>
                </p:cNvPr>
                <p:cNvSpPr/>
                <p:nvPr/>
              </p:nvSpPr>
              <p:spPr>
                <a:xfrm>
                  <a:off x="3727054" y="3812641"/>
                  <a:ext cx="150668" cy="244836"/>
                </a:xfrm>
                <a:custGeom>
                  <a:avLst/>
                  <a:gdLst>
                    <a:gd name="connsiteX0" fmla="*/ 88894 w 150668"/>
                    <a:gd name="connsiteY0" fmla="*/ 248602 h 244835"/>
                    <a:gd name="connsiteX1" fmla="*/ 152928 w 150668"/>
                    <a:gd name="connsiteY1" fmla="*/ 189088 h 244835"/>
                    <a:gd name="connsiteX2" fmla="*/ 152928 w 150668"/>
                    <a:gd name="connsiteY2" fmla="*/ 39927 h 244835"/>
                    <a:gd name="connsiteX3" fmla="*/ 108481 w 150668"/>
                    <a:gd name="connsiteY3" fmla="*/ 0 h 244835"/>
                    <a:gd name="connsiteX4" fmla="*/ 108481 w 150668"/>
                    <a:gd name="connsiteY4" fmla="*/ 0 h 244835"/>
                    <a:gd name="connsiteX5" fmla="*/ 68931 w 150668"/>
                    <a:gd name="connsiteY5" fmla="*/ 0 h 244835"/>
                    <a:gd name="connsiteX6" fmla="*/ 0 w 150668"/>
                    <a:gd name="connsiteY6" fmla="*/ 69684 h 244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668" h="244835">
                      <a:moveTo>
                        <a:pt x="88894" y="248602"/>
                      </a:moveTo>
                      <a:cubicBezTo>
                        <a:pt x="120911" y="248602"/>
                        <a:pt x="152928" y="221105"/>
                        <a:pt x="152928" y="189088"/>
                      </a:cubicBezTo>
                      <a:cubicBezTo>
                        <a:pt x="152928" y="39927"/>
                        <a:pt x="152928" y="39927"/>
                        <a:pt x="152928" y="39927"/>
                      </a:cubicBezTo>
                      <a:cubicBezTo>
                        <a:pt x="152928" y="17703"/>
                        <a:pt x="130705" y="0"/>
                        <a:pt x="108481" y="0"/>
                      </a:cubicBezTo>
                      <a:lnTo>
                        <a:pt x="108481" y="0"/>
                      </a:lnTo>
                      <a:cubicBezTo>
                        <a:pt x="68931" y="0"/>
                        <a:pt x="68931" y="0"/>
                        <a:pt x="68931" y="0"/>
                      </a:cubicBezTo>
                      <a:cubicBezTo>
                        <a:pt x="0" y="69684"/>
                        <a:pt x="0" y="69684"/>
                        <a:pt x="0" y="69684"/>
                      </a:cubicBez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B00B13F-3E2E-433A-88BB-3927CEEA6BC8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7C70860F-0D72-4947-8D64-31F233B136DC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4ED97A2D-BA1C-4F46-84D6-EB24350B9368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0F6E602-E38D-45A4-BF75-1CF692D27563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D169126-EBAB-40FF-9DD3-840639707088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grpSp>
              <p:nvGrpSpPr>
                <p:cNvPr id="132" name="Graphic 46">
                  <a:extLst>
                    <a:ext uri="{FF2B5EF4-FFF2-40B4-BE49-F238E27FC236}">
                      <a16:creationId xmlns:a16="http://schemas.microsoft.com/office/drawing/2014/main" id="{A6DF2730-0173-47A5-876B-ABFC3A6946B0}"/>
                    </a:ext>
                  </a:extLst>
                </p:cNvPr>
                <p:cNvGrpSpPr/>
                <p:nvPr/>
              </p:nvGrpSpPr>
              <p:grpSpPr>
                <a:xfrm>
                  <a:off x="3302923" y="3606602"/>
                  <a:ext cx="618116" cy="496451"/>
                  <a:chOff x="3302923" y="3606602"/>
                  <a:chExt cx="618116" cy="496451"/>
                </a:xfrm>
                <a:noFill/>
              </p:grpSpPr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AA540A1F-6BB6-472A-AA7D-4D598D474E9A}"/>
                      </a:ext>
                    </a:extLst>
                  </p:cNvPr>
                  <p:cNvSpPr/>
                  <p:nvPr/>
                </p:nvSpPr>
                <p:spPr>
                  <a:xfrm>
                    <a:off x="3761707" y="3658582"/>
                    <a:ext cx="97934" cy="116768"/>
                  </a:xfrm>
                  <a:custGeom>
                    <a:avLst/>
                    <a:gdLst>
                      <a:gd name="connsiteX0" fmla="*/ 50474 w 97934"/>
                      <a:gd name="connsiteY0" fmla="*/ 118651 h 116767"/>
                      <a:gd name="connsiteX1" fmla="*/ 100948 w 97934"/>
                      <a:gd name="connsiteY1" fmla="*/ 66671 h 116767"/>
                      <a:gd name="connsiteX2" fmla="*/ 100948 w 97934"/>
                      <a:gd name="connsiteY2" fmla="*/ 49344 h 116767"/>
                      <a:gd name="connsiteX3" fmla="*/ 50474 w 97934"/>
                      <a:gd name="connsiteY3" fmla="*/ 0 h 116767"/>
                      <a:gd name="connsiteX4" fmla="*/ 0 w 97934"/>
                      <a:gd name="connsiteY4" fmla="*/ 49344 h 116767"/>
                      <a:gd name="connsiteX5" fmla="*/ 0 w 97934"/>
                      <a:gd name="connsiteY5" fmla="*/ 66671 h 116767"/>
                      <a:gd name="connsiteX6" fmla="*/ 50474 w 97934"/>
                      <a:gd name="connsiteY6" fmla="*/ 118651 h 116767"/>
                      <a:gd name="connsiteX7" fmla="*/ 50474 w 97934"/>
                      <a:gd name="connsiteY7" fmla="*/ 118651 h 116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934" h="116767">
                        <a:moveTo>
                          <a:pt x="50474" y="118651"/>
                        </a:moveTo>
                        <a:cubicBezTo>
                          <a:pt x="78347" y="118651"/>
                          <a:pt x="100948" y="93791"/>
                          <a:pt x="100948" y="66671"/>
                        </a:cubicBezTo>
                        <a:cubicBezTo>
                          <a:pt x="100948" y="49344"/>
                          <a:pt x="100948" y="49344"/>
                          <a:pt x="100948" y="49344"/>
                        </a:cubicBezTo>
                        <a:cubicBezTo>
                          <a:pt x="100948" y="22224"/>
                          <a:pt x="78347" y="0"/>
                          <a:pt x="50474" y="0"/>
                        </a:cubicBezTo>
                        <a:cubicBezTo>
                          <a:pt x="22600" y="0"/>
                          <a:pt x="0" y="22224"/>
                          <a:pt x="0" y="49344"/>
                        </a:cubicBezTo>
                        <a:cubicBezTo>
                          <a:pt x="0" y="66671"/>
                          <a:pt x="0" y="66671"/>
                          <a:pt x="0" y="66671"/>
                        </a:cubicBezTo>
                        <a:cubicBezTo>
                          <a:pt x="0" y="93791"/>
                          <a:pt x="22600" y="118651"/>
                          <a:pt x="50474" y="118651"/>
                        </a:cubicBezTo>
                        <a:lnTo>
                          <a:pt x="50474" y="11865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2C5D1510-D7AD-4F3F-BA8F-F217CFB8C1CA}"/>
                      </a:ext>
                    </a:extLst>
                  </p:cNvPr>
                  <p:cNvSpPr/>
                  <p:nvPr/>
                </p:nvSpPr>
                <p:spPr>
                  <a:xfrm>
                    <a:off x="3761707" y="3658582"/>
                    <a:ext cx="97934" cy="116768"/>
                  </a:xfrm>
                  <a:custGeom>
                    <a:avLst/>
                    <a:gdLst>
                      <a:gd name="connsiteX0" fmla="*/ 50474 w 97934"/>
                      <a:gd name="connsiteY0" fmla="*/ 118651 h 116767"/>
                      <a:gd name="connsiteX1" fmla="*/ 100948 w 97934"/>
                      <a:gd name="connsiteY1" fmla="*/ 66671 h 116767"/>
                      <a:gd name="connsiteX2" fmla="*/ 100948 w 97934"/>
                      <a:gd name="connsiteY2" fmla="*/ 49344 h 116767"/>
                      <a:gd name="connsiteX3" fmla="*/ 50474 w 97934"/>
                      <a:gd name="connsiteY3" fmla="*/ 0 h 116767"/>
                      <a:gd name="connsiteX4" fmla="*/ 0 w 97934"/>
                      <a:gd name="connsiteY4" fmla="*/ 49344 h 116767"/>
                      <a:gd name="connsiteX5" fmla="*/ 0 w 97934"/>
                      <a:gd name="connsiteY5" fmla="*/ 66671 h 116767"/>
                      <a:gd name="connsiteX6" fmla="*/ 50474 w 97934"/>
                      <a:gd name="connsiteY6" fmla="*/ 118651 h 116767"/>
                      <a:gd name="connsiteX7" fmla="*/ 50474 w 97934"/>
                      <a:gd name="connsiteY7" fmla="*/ 118651 h 116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934" h="116767">
                        <a:moveTo>
                          <a:pt x="50474" y="118651"/>
                        </a:moveTo>
                        <a:cubicBezTo>
                          <a:pt x="78347" y="118651"/>
                          <a:pt x="100948" y="93791"/>
                          <a:pt x="100948" y="66671"/>
                        </a:cubicBezTo>
                        <a:cubicBezTo>
                          <a:pt x="100948" y="49344"/>
                          <a:pt x="100948" y="49344"/>
                          <a:pt x="100948" y="49344"/>
                        </a:cubicBezTo>
                        <a:cubicBezTo>
                          <a:pt x="100948" y="22224"/>
                          <a:pt x="78347" y="0"/>
                          <a:pt x="50474" y="0"/>
                        </a:cubicBezTo>
                        <a:cubicBezTo>
                          <a:pt x="22600" y="0"/>
                          <a:pt x="0" y="22224"/>
                          <a:pt x="0" y="49344"/>
                        </a:cubicBezTo>
                        <a:cubicBezTo>
                          <a:pt x="0" y="66671"/>
                          <a:pt x="0" y="66671"/>
                          <a:pt x="0" y="66671"/>
                        </a:cubicBezTo>
                        <a:cubicBezTo>
                          <a:pt x="0" y="93791"/>
                          <a:pt x="22600" y="118651"/>
                          <a:pt x="50474" y="118651"/>
                        </a:cubicBezTo>
                        <a:lnTo>
                          <a:pt x="50474" y="11865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grpSp>
                <p:nvGrpSpPr>
                  <p:cNvPr id="135" name="Graphic 46">
                    <a:extLst>
                      <a:ext uri="{FF2B5EF4-FFF2-40B4-BE49-F238E27FC236}">
                        <a16:creationId xmlns:a16="http://schemas.microsoft.com/office/drawing/2014/main" id="{FF078CF0-5F33-4F8E-9378-CF720E8B33EE}"/>
                      </a:ext>
                    </a:extLst>
                  </p:cNvPr>
                  <p:cNvGrpSpPr/>
                  <p:nvPr/>
                </p:nvGrpSpPr>
                <p:grpSpPr>
                  <a:xfrm>
                    <a:off x="3302923" y="3606602"/>
                    <a:ext cx="618116" cy="496451"/>
                    <a:chOff x="3302923" y="3606602"/>
                    <a:chExt cx="618116" cy="496451"/>
                  </a:xfrm>
                  <a:noFill/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63B14166-CE26-4D4E-BC0E-D5858925AB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1F84D565-4506-422B-AB34-D492FD102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389B1E42-6FD5-49D7-AE4E-0B6E50C7A2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044" y="3882324"/>
                      <a:ext cx="37667" cy="48967"/>
                    </a:xfrm>
                    <a:custGeom>
                      <a:avLst/>
                      <a:gdLst>
                        <a:gd name="connsiteX0" fmla="*/ 312 w 37667"/>
                        <a:gd name="connsiteY0" fmla="*/ 0 h 48967"/>
                        <a:gd name="connsiteX1" fmla="*/ 39109 w 37667"/>
                        <a:gd name="connsiteY1" fmla="*/ 50097 h 4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667" h="48967">
                          <a:moveTo>
                            <a:pt x="312" y="0"/>
                          </a:moveTo>
                          <a:cubicBezTo>
                            <a:pt x="312" y="0"/>
                            <a:pt x="-6091" y="50097"/>
                            <a:pt x="39109" y="50097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7FBD04E6-D5C5-4C72-B84F-AC332D39B3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65913CFA-663C-4BF8-9BCC-922CF7E9C2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46BDC339-ACE6-4089-A2A0-727B80686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9241" y="3812641"/>
                      <a:ext cx="109234" cy="244836"/>
                    </a:xfrm>
                    <a:custGeom>
                      <a:avLst/>
                      <a:gdLst>
                        <a:gd name="connsiteX0" fmla="*/ 0 w 109234"/>
                        <a:gd name="connsiteY0" fmla="*/ 248602 h 244835"/>
                        <a:gd name="connsiteX1" fmla="*/ 45954 w 109234"/>
                        <a:gd name="connsiteY1" fmla="*/ 248602 h 244835"/>
                        <a:gd name="connsiteX2" fmla="*/ 111118 w 109234"/>
                        <a:gd name="connsiteY2" fmla="*/ 189088 h 244835"/>
                        <a:gd name="connsiteX3" fmla="*/ 111118 w 109234"/>
                        <a:gd name="connsiteY3" fmla="*/ 39927 h 244835"/>
                        <a:gd name="connsiteX4" fmla="*/ 65917 w 109234"/>
                        <a:gd name="connsiteY4" fmla="*/ 0 h 244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9234" h="244835">
                          <a:moveTo>
                            <a:pt x="0" y="248602"/>
                          </a:moveTo>
                          <a:cubicBezTo>
                            <a:pt x="80231" y="248602"/>
                            <a:pt x="45954" y="248602"/>
                            <a:pt x="45954" y="248602"/>
                          </a:cubicBezTo>
                          <a:cubicBezTo>
                            <a:pt x="78724" y="248602"/>
                            <a:pt x="111118" y="221105"/>
                            <a:pt x="111118" y="189088"/>
                          </a:cubicBezTo>
                          <a:cubicBezTo>
                            <a:pt x="111118" y="39927"/>
                            <a:pt x="111118" y="39927"/>
                            <a:pt x="111118" y="39927"/>
                          </a:cubicBezTo>
                          <a:cubicBezTo>
                            <a:pt x="111118" y="17703"/>
                            <a:pt x="88518" y="0"/>
                            <a:pt x="65917" y="0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BDCB27F0-BE11-4B2D-B78B-7205A8282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143" name="Graphic 46">
                      <a:extLst>
                        <a:ext uri="{FF2B5EF4-FFF2-40B4-BE49-F238E27FC236}">
                          <a16:creationId xmlns:a16="http://schemas.microsoft.com/office/drawing/2014/main" id="{62F76F95-1575-4C31-A0B4-4AD6739227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2923" y="3606602"/>
                      <a:ext cx="618116" cy="496451"/>
                      <a:chOff x="3302923" y="3606602"/>
                      <a:chExt cx="618116" cy="496451"/>
                    </a:xfrm>
                    <a:noFill/>
                  </p:grpSpPr>
                  <p:sp>
                    <p:nvSpPr>
                      <p:cNvPr id="144" name="Freeform: Shape 143">
                        <a:extLst>
                          <a:ext uri="{FF2B5EF4-FFF2-40B4-BE49-F238E27FC236}">
                            <a16:creationId xmlns:a16="http://schemas.microsoft.com/office/drawing/2014/main" id="{0EEFAC7F-622E-4B73-9A2D-ABE250FCFF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45" name="Freeform: Shape 144">
                        <a:extLst>
                          <a:ext uri="{FF2B5EF4-FFF2-40B4-BE49-F238E27FC236}">
                            <a16:creationId xmlns:a16="http://schemas.microsoft.com/office/drawing/2014/main" id="{8FD91DC8-EECC-417E-A1F1-BCA3C62FF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id="{C057A8FC-9DE6-49C8-95E1-FA17C04483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47" name="Freeform: Shape 146">
                        <a:extLst>
                          <a:ext uri="{FF2B5EF4-FFF2-40B4-BE49-F238E27FC236}">
                            <a16:creationId xmlns:a16="http://schemas.microsoft.com/office/drawing/2014/main" id="{5F2A4275-A46C-4581-A852-877934DDE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66604" y="3813017"/>
                        <a:ext cx="154435" cy="290036"/>
                      </a:xfrm>
                      <a:custGeom>
                        <a:avLst/>
                        <a:gdLst>
                          <a:gd name="connsiteX0" fmla="*/ 0 w 154434"/>
                          <a:gd name="connsiteY0" fmla="*/ 290413 h 290035"/>
                          <a:gd name="connsiteX1" fmla="*/ 54994 w 154434"/>
                          <a:gd name="connsiteY1" fmla="*/ 290413 h 290035"/>
                          <a:gd name="connsiteX2" fmla="*/ 154811 w 154434"/>
                          <a:gd name="connsiteY2" fmla="*/ 190218 h 290035"/>
                          <a:gd name="connsiteX3" fmla="*/ 154811 w 154434"/>
                          <a:gd name="connsiteY3" fmla="*/ 0 h 2900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4434" h="290035">
                            <a:moveTo>
                              <a:pt x="0" y="290413"/>
                            </a:moveTo>
                            <a:cubicBezTo>
                              <a:pt x="59891" y="290413"/>
                              <a:pt x="54994" y="290413"/>
                              <a:pt x="54994" y="290413"/>
                            </a:cubicBezTo>
                            <a:cubicBezTo>
                              <a:pt x="109988" y="290413"/>
                              <a:pt x="154811" y="245212"/>
                              <a:pt x="154811" y="190218"/>
                            </a:cubicBezTo>
                            <a:cubicBezTo>
                              <a:pt x="154811" y="0"/>
                              <a:pt x="154811" y="0"/>
                              <a:pt x="154811" y="0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</p:grpSp>
            </p:grpSp>
          </p:grp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7633F87-44F1-4CA3-911E-E49FCCDF5B11}"/>
                </a:ext>
              </a:extLst>
            </p:cNvPr>
            <p:cNvSpPr/>
            <p:nvPr/>
          </p:nvSpPr>
          <p:spPr>
            <a:xfrm>
              <a:off x="3766604" y="3907561"/>
              <a:ext cx="22600" cy="22600"/>
            </a:xfrm>
            <a:custGeom>
              <a:avLst/>
              <a:gdLst>
                <a:gd name="connsiteX0" fmla="*/ 0 w 22600"/>
                <a:gd name="connsiteY0" fmla="*/ 24484 h 22600"/>
                <a:gd name="connsiteX1" fmla="*/ 24860 w 22600"/>
                <a:gd name="connsiteY1" fmla="*/ 0 h 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00" h="22600">
                  <a:moveTo>
                    <a:pt x="0" y="24484"/>
                  </a:moveTo>
                  <a:lnTo>
                    <a:pt x="24860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670003-F206-46F2-97DB-9618FC63A335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AD63E6C-4960-48A8-8A4A-C6543C0623A0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91FE8F-A8BB-4FC4-86A0-D3ECC58CC27D}"/>
                </a:ext>
              </a:extLst>
            </p:cNvPr>
            <p:cNvSpPr/>
            <p:nvPr/>
          </p:nvSpPr>
          <p:spPr>
            <a:xfrm>
              <a:off x="3728184" y="3978375"/>
              <a:ext cx="60267" cy="3767"/>
            </a:xfrm>
            <a:custGeom>
              <a:avLst/>
              <a:gdLst>
                <a:gd name="connsiteX0" fmla="*/ 0 w 60267"/>
                <a:gd name="connsiteY0" fmla="*/ 0 h 0"/>
                <a:gd name="connsiteX1" fmla="*/ 63281 w 602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267">
                  <a:moveTo>
                    <a:pt x="0" y="0"/>
                  </a:moveTo>
                  <a:lnTo>
                    <a:pt x="63281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3699A5F-BD24-420F-9C6B-73FF91759D88}"/>
                </a:ext>
              </a:extLst>
            </p:cNvPr>
            <p:cNvSpPr/>
            <p:nvPr/>
          </p:nvSpPr>
          <p:spPr>
            <a:xfrm>
              <a:off x="3791464" y="3907561"/>
              <a:ext cx="3767" cy="67801"/>
            </a:xfrm>
            <a:custGeom>
              <a:avLst/>
              <a:gdLst>
                <a:gd name="connsiteX0" fmla="*/ 0 w 0"/>
                <a:gd name="connsiteY0" fmla="*/ 0 h 67800"/>
                <a:gd name="connsiteX1" fmla="*/ 0 w 0"/>
                <a:gd name="connsiteY1" fmla="*/ 70814 h 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7800">
                  <a:moveTo>
                    <a:pt x="0" y="0"/>
                  </a:moveTo>
                  <a:lnTo>
                    <a:pt x="0" y="70814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F95DA09-E7E2-41F2-B510-D3E0F1EA0B74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B6B8026-D0C7-4F78-85E2-77A443597A7D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C4378F-707A-4C48-8CE2-4E2304B066E8}"/>
                </a:ext>
              </a:extLst>
            </p:cNvPr>
            <p:cNvSpPr/>
            <p:nvPr/>
          </p:nvSpPr>
          <p:spPr>
            <a:xfrm>
              <a:off x="3654356" y="3882324"/>
              <a:ext cx="71567" cy="3767"/>
            </a:xfrm>
            <a:custGeom>
              <a:avLst/>
              <a:gdLst>
                <a:gd name="connsiteX0" fmla="*/ 72697 w 71567"/>
                <a:gd name="connsiteY0" fmla="*/ 0 h 0"/>
                <a:gd name="connsiteX1" fmla="*/ 0 w 71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7">
                  <a:moveTo>
                    <a:pt x="72697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grpSp>
        <p:nvGrpSpPr>
          <p:cNvPr id="50" name="Graphic 46">
            <a:extLst>
              <a:ext uri="{FF2B5EF4-FFF2-40B4-BE49-F238E27FC236}">
                <a16:creationId xmlns:a16="http://schemas.microsoft.com/office/drawing/2014/main" id="{EBCAB4D3-4A7D-4C56-A857-9A656091D8A8}"/>
              </a:ext>
            </a:extLst>
          </p:cNvPr>
          <p:cNvGrpSpPr/>
          <p:nvPr/>
        </p:nvGrpSpPr>
        <p:grpSpPr>
          <a:xfrm>
            <a:off x="910331" y="4975349"/>
            <a:ext cx="386545" cy="710727"/>
            <a:chOff x="3302923" y="3606602"/>
            <a:chExt cx="270826" cy="497958"/>
          </a:xfrm>
          <a:noFill/>
        </p:grpSpPr>
        <p:grpSp>
          <p:nvGrpSpPr>
            <p:cNvPr id="77" name="Graphic 46">
              <a:extLst>
                <a:ext uri="{FF2B5EF4-FFF2-40B4-BE49-F238E27FC236}">
                  <a16:creationId xmlns:a16="http://schemas.microsoft.com/office/drawing/2014/main" id="{F728FD8F-B298-48E5-8F7B-3808855FE232}"/>
                </a:ext>
              </a:extLst>
            </p:cNvPr>
            <p:cNvGrpSpPr/>
            <p:nvPr/>
          </p:nvGrpSpPr>
          <p:grpSpPr>
            <a:xfrm>
              <a:off x="3302923" y="3606602"/>
              <a:ext cx="270826" cy="497958"/>
              <a:chOff x="3302923" y="3606602"/>
              <a:chExt cx="270826" cy="497958"/>
            </a:xfrm>
            <a:noFill/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26101D-2A6C-4C50-B7C6-E3EB66F6894B}"/>
                  </a:ext>
                </a:extLst>
              </p:cNvPr>
              <p:cNvSpPr/>
              <p:nvPr/>
            </p:nvSpPr>
            <p:spPr>
              <a:xfrm>
                <a:off x="3302923" y="3606602"/>
                <a:ext cx="3767" cy="3767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4FA9808-5CA1-4B71-883A-314E3501080F}"/>
                  </a:ext>
                </a:extLst>
              </p:cNvPr>
              <p:cNvSpPr/>
              <p:nvPr/>
            </p:nvSpPr>
            <p:spPr>
              <a:xfrm>
                <a:off x="3302923" y="3606602"/>
                <a:ext cx="3767" cy="3767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grpSp>
            <p:nvGrpSpPr>
              <p:cNvPr id="87" name="Graphic 46">
                <a:extLst>
                  <a:ext uri="{FF2B5EF4-FFF2-40B4-BE49-F238E27FC236}">
                    <a16:creationId xmlns:a16="http://schemas.microsoft.com/office/drawing/2014/main" id="{07D62AB2-3902-49A3-AFAC-86AD13A130D0}"/>
                  </a:ext>
                </a:extLst>
              </p:cNvPr>
              <p:cNvGrpSpPr/>
              <p:nvPr/>
            </p:nvGrpSpPr>
            <p:grpSpPr>
              <a:xfrm>
                <a:off x="3302923" y="3606602"/>
                <a:ext cx="270826" cy="497958"/>
                <a:chOff x="3302923" y="3606602"/>
                <a:chExt cx="270826" cy="497958"/>
              </a:xfrm>
              <a:noFill/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5E0A2DD-BE16-4788-BCE3-BA2F908BA27D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68A5B5E-3C18-427D-BC04-8E444BE22B94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B8BA7BD2-13DC-4702-8DAA-562A99117873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7FB78F9-4185-48DF-945D-B7C31C5614BF}"/>
                    </a:ext>
                  </a:extLst>
                </p:cNvPr>
                <p:cNvSpPr/>
                <p:nvPr/>
              </p:nvSpPr>
              <p:spPr>
                <a:xfrm>
                  <a:off x="3348123" y="3814147"/>
                  <a:ext cx="150668" cy="248602"/>
                </a:xfrm>
                <a:custGeom>
                  <a:avLst/>
                  <a:gdLst>
                    <a:gd name="connsiteX0" fmla="*/ 64034 w 150668"/>
                    <a:gd name="connsiteY0" fmla="*/ 248602 h 248602"/>
                    <a:gd name="connsiteX1" fmla="*/ 0 w 150668"/>
                    <a:gd name="connsiteY1" fmla="*/ 189088 h 248602"/>
                    <a:gd name="connsiteX2" fmla="*/ 0 w 150668"/>
                    <a:gd name="connsiteY2" fmla="*/ 39927 h 248602"/>
                    <a:gd name="connsiteX3" fmla="*/ 44447 w 150668"/>
                    <a:gd name="connsiteY3" fmla="*/ 0 h 248602"/>
                    <a:gd name="connsiteX4" fmla="*/ 44447 w 150668"/>
                    <a:gd name="connsiteY4" fmla="*/ 0 h 248602"/>
                    <a:gd name="connsiteX5" fmla="*/ 83997 w 150668"/>
                    <a:gd name="connsiteY5" fmla="*/ 0 h 248602"/>
                    <a:gd name="connsiteX6" fmla="*/ 152928 w 150668"/>
                    <a:gd name="connsiteY6" fmla="*/ 69684 h 24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668" h="248602">
                      <a:moveTo>
                        <a:pt x="64034" y="248602"/>
                      </a:moveTo>
                      <a:cubicBezTo>
                        <a:pt x="32017" y="248602"/>
                        <a:pt x="0" y="221105"/>
                        <a:pt x="0" y="189088"/>
                      </a:cubicBezTo>
                      <a:cubicBezTo>
                        <a:pt x="0" y="39927"/>
                        <a:pt x="0" y="39927"/>
                        <a:pt x="0" y="39927"/>
                      </a:cubicBezTo>
                      <a:cubicBezTo>
                        <a:pt x="0" y="17703"/>
                        <a:pt x="22224" y="0"/>
                        <a:pt x="44447" y="0"/>
                      </a:cubicBezTo>
                      <a:lnTo>
                        <a:pt x="44447" y="0"/>
                      </a:lnTo>
                      <a:cubicBezTo>
                        <a:pt x="83997" y="0"/>
                        <a:pt x="83997" y="0"/>
                        <a:pt x="83997" y="0"/>
                      </a:cubicBezTo>
                      <a:cubicBezTo>
                        <a:pt x="152928" y="69684"/>
                        <a:pt x="152928" y="69684"/>
                        <a:pt x="152928" y="69684"/>
                      </a:cubicBez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4B79C0E2-0666-4B7D-8CC6-9080E7895800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6D05D40-D224-42B1-9DAB-20A4C3A9A109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A81EB106-4D56-4AB0-871B-9378471BA444}"/>
                    </a:ext>
                  </a:extLst>
                </p:cNvPr>
                <p:cNvSpPr/>
                <p:nvPr/>
              </p:nvSpPr>
              <p:spPr>
                <a:xfrm>
                  <a:off x="3302923" y="3606602"/>
                  <a:ext cx="3767" cy="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grpSp>
              <p:nvGrpSpPr>
                <p:cNvPr id="95" name="Graphic 46">
                  <a:extLst>
                    <a:ext uri="{FF2B5EF4-FFF2-40B4-BE49-F238E27FC236}">
                      <a16:creationId xmlns:a16="http://schemas.microsoft.com/office/drawing/2014/main" id="{4243801F-7FBE-466E-9A54-1216595A3A91}"/>
                    </a:ext>
                  </a:extLst>
                </p:cNvPr>
                <p:cNvGrpSpPr/>
                <p:nvPr/>
              </p:nvGrpSpPr>
              <p:grpSpPr>
                <a:xfrm>
                  <a:off x="3302923" y="3606602"/>
                  <a:ext cx="270826" cy="497958"/>
                  <a:chOff x="3302923" y="3606602"/>
                  <a:chExt cx="270826" cy="497958"/>
                </a:xfrm>
                <a:noFill/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72F7021F-FBCA-4557-AD95-7308A66D645A}"/>
                      </a:ext>
                    </a:extLst>
                  </p:cNvPr>
                  <p:cNvSpPr/>
                  <p:nvPr/>
                </p:nvSpPr>
                <p:spPr>
                  <a:xfrm>
                    <a:off x="3365827" y="3660089"/>
                    <a:ext cx="97934" cy="116768"/>
                  </a:xfrm>
                  <a:custGeom>
                    <a:avLst/>
                    <a:gdLst>
                      <a:gd name="connsiteX0" fmla="*/ 50474 w 97934"/>
                      <a:gd name="connsiteY0" fmla="*/ 118651 h 116767"/>
                      <a:gd name="connsiteX1" fmla="*/ 0 w 97934"/>
                      <a:gd name="connsiteY1" fmla="*/ 66671 h 116767"/>
                      <a:gd name="connsiteX2" fmla="*/ 0 w 97934"/>
                      <a:gd name="connsiteY2" fmla="*/ 49344 h 116767"/>
                      <a:gd name="connsiteX3" fmla="*/ 50474 w 97934"/>
                      <a:gd name="connsiteY3" fmla="*/ 0 h 116767"/>
                      <a:gd name="connsiteX4" fmla="*/ 100948 w 97934"/>
                      <a:gd name="connsiteY4" fmla="*/ 49344 h 116767"/>
                      <a:gd name="connsiteX5" fmla="*/ 100948 w 97934"/>
                      <a:gd name="connsiteY5" fmla="*/ 66671 h 116767"/>
                      <a:gd name="connsiteX6" fmla="*/ 50474 w 97934"/>
                      <a:gd name="connsiteY6" fmla="*/ 118651 h 116767"/>
                      <a:gd name="connsiteX7" fmla="*/ 50474 w 97934"/>
                      <a:gd name="connsiteY7" fmla="*/ 118651 h 116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934" h="116767">
                        <a:moveTo>
                          <a:pt x="50474" y="118651"/>
                        </a:moveTo>
                        <a:cubicBezTo>
                          <a:pt x="22600" y="118651"/>
                          <a:pt x="0" y="93791"/>
                          <a:pt x="0" y="66671"/>
                        </a:cubicBezTo>
                        <a:cubicBezTo>
                          <a:pt x="0" y="49344"/>
                          <a:pt x="0" y="49344"/>
                          <a:pt x="0" y="49344"/>
                        </a:cubicBezTo>
                        <a:cubicBezTo>
                          <a:pt x="0" y="22224"/>
                          <a:pt x="22600" y="0"/>
                          <a:pt x="50474" y="0"/>
                        </a:cubicBezTo>
                        <a:cubicBezTo>
                          <a:pt x="78347" y="0"/>
                          <a:pt x="100948" y="22224"/>
                          <a:pt x="100948" y="49344"/>
                        </a:cubicBezTo>
                        <a:cubicBezTo>
                          <a:pt x="100948" y="66671"/>
                          <a:pt x="100948" y="66671"/>
                          <a:pt x="100948" y="66671"/>
                        </a:cubicBezTo>
                        <a:cubicBezTo>
                          <a:pt x="100948" y="93791"/>
                          <a:pt x="77971" y="118651"/>
                          <a:pt x="50474" y="118651"/>
                        </a:cubicBezTo>
                        <a:lnTo>
                          <a:pt x="50474" y="11865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A340D90-BABE-46CF-B1FD-C7EA67A435B1}"/>
                      </a:ext>
                    </a:extLst>
                  </p:cNvPr>
                  <p:cNvSpPr/>
                  <p:nvPr/>
                </p:nvSpPr>
                <p:spPr>
                  <a:xfrm>
                    <a:off x="3365827" y="3660089"/>
                    <a:ext cx="97934" cy="116768"/>
                  </a:xfrm>
                  <a:custGeom>
                    <a:avLst/>
                    <a:gdLst>
                      <a:gd name="connsiteX0" fmla="*/ 50474 w 97934"/>
                      <a:gd name="connsiteY0" fmla="*/ 118651 h 116767"/>
                      <a:gd name="connsiteX1" fmla="*/ 0 w 97934"/>
                      <a:gd name="connsiteY1" fmla="*/ 66671 h 116767"/>
                      <a:gd name="connsiteX2" fmla="*/ 0 w 97934"/>
                      <a:gd name="connsiteY2" fmla="*/ 49344 h 116767"/>
                      <a:gd name="connsiteX3" fmla="*/ 50474 w 97934"/>
                      <a:gd name="connsiteY3" fmla="*/ 0 h 116767"/>
                      <a:gd name="connsiteX4" fmla="*/ 100948 w 97934"/>
                      <a:gd name="connsiteY4" fmla="*/ 49344 h 116767"/>
                      <a:gd name="connsiteX5" fmla="*/ 100948 w 97934"/>
                      <a:gd name="connsiteY5" fmla="*/ 66671 h 116767"/>
                      <a:gd name="connsiteX6" fmla="*/ 50474 w 97934"/>
                      <a:gd name="connsiteY6" fmla="*/ 118651 h 116767"/>
                      <a:gd name="connsiteX7" fmla="*/ 50474 w 97934"/>
                      <a:gd name="connsiteY7" fmla="*/ 118651 h 116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934" h="116767">
                        <a:moveTo>
                          <a:pt x="50474" y="118651"/>
                        </a:moveTo>
                        <a:cubicBezTo>
                          <a:pt x="22600" y="118651"/>
                          <a:pt x="0" y="93791"/>
                          <a:pt x="0" y="66671"/>
                        </a:cubicBezTo>
                        <a:cubicBezTo>
                          <a:pt x="0" y="49344"/>
                          <a:pt x="0" y="49344"/>
                          <a:pt x="0" y="49344"/>
                        </a:cubicBezTo>
                        <a:cubicBezTo>
                          <a:pt x="0" y="22224"/>
                          <a:pt x="22600" y="0"/>
                          <a:pt x="50474" y="0"/>
                        </a:cubicBezTo>
                        <a:cubicBezTo>
                          <a:pt x="78347" y="0"/>
                          <a:pt x="100948" y="22224"/>
                          <a:pt x="100948" y="49344"/>
                        </a:cubicBezTo>
                        <a:cubicBezTo>
                          <a:pt x="100948" y="66671"/>
                          <a:pt x="100948" y="66671"/>
                          <a:pt x="100948" y="66671"/>
                        </a:cubicBezTo>
                        <a:cubicBezTo>
                          <a:pt x="100948" y="93791"/>
                          <a:pt x="77971" y="118651"/>
                          <a:pt x="50474" y="118651"/>
                        </a:cubicBezTo>
                        <a:lnTo>
                          <a:pt x="50474" y="118651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grpSp>
                <p:nvGrpSpPr>
                  <p:cNvPr id="98" name="Graphic 46">
                    <a:extLst>
                      <a:ext uri="{FF2B5EF4-FFF2-40B4-BE49-F238E27FC236}">
                        <a16:creationId xmlns:a16="http://schemas.microsoft.com/office/drawing/2014/main" id="{060EF61C-D795-4361-8567-6107BD95CD02}"/>
                      </a:ext>
                    </a:extLst>
                  </p:cNvPr>
                  <p:cNvGrpSpPr/>
                  <p:nvPr/>
                </p:nvGrpSpPr>
                <p:grpSpPr>
                  <a:xfrm>
                    <a:off x="3302923" y="3606602"/>
                    <a:ext cx="270826" cy="497958"/>
                    <a:chOff x="3302923" y="3606602"/>
                    <a:chExt cx="270826" cy="497958"/>
                  </a:xfrm>
                  <a:noFill/>
                </p:grpSpPr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752ADC79-718D-4235-B737-129172555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CC5A6A9F-B0DD-43D6-805B-8226D4C59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C1DAFF14-A95E-4706-8B0E-275ACBEAB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6082" y="3883831"/>
                      <a:ext cx="37667" cy="48967"/>
                    </a:xfrm>
                    <a:custGeom>
                      <a:avLst/>
                      <a:gdLst>
                        <a:gd name="connsiteX0" fmla="*/ 38044 w 37667"/>
                        <a:gd name="connsiteY0" fmla="*/ 0 h 48967"/>
                        <a:gd name="connsiteX1" fmla="*/ 0 w 37667"/>
                        <a:gd name="connsiteY1" fmla="*/ 49720 h 489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667" h="48967">
                          <a:moveTo>
                            <a:pt x="38044" y="0"/>
                          </a:moveTo>
                          <a:cubicBezTo>
                            <a:pt x="38044" y="0"/>
                            <a:pt x="45200" y="49720"/>
                            <a:pt x="0" y="49720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A1D56779-AE00-43D1-A107-C21F9A21B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673B3C09-687D-498A-9EB6-06BEA5871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08C3E7A4-AFE9-4D56-BA29-8E55465D1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8123" y="3814147"/>
                      <a:ext cx="105468" cy="248602"/>
                    </a:xfrm>
                    <a:custGeom>
                      <a:avLst/>
                      <a:gdLst>
                        <a:gd name="connsiteX0" fmla="*/ 108481 w 105467"/>
                        <a:gd name="connsiteY0" fmla="*/ 248602 h 248602"/>
                        <a:gd name="connsiteX1" fmla="*/ 65164 w 105467"/>
                        <a:gd name="connsiteY1" fmla="*/ 248602 h 248602"/>
                        <a:gd name="connsiteX2" fmla="*/ 0 w 105467"/>
                        <a:gd name="connsiteY2" fmla="*/ 189088 h 248602"/>
                        <a:gd name="connsiteX3" fmla="*/ 0 w 105467"/>
                        <a:gd name="connsiteY3" fmla="*/ 39927 h 248602"/>
                        <a:gd name="connsiteX4" fmla="*/ 45200 w 105467"/>
                        <a:gd name="connsiteY4" fmla="*/ 0 h 248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467" h="248602">
                          <a:moveTo>
                            <a:pt x="108481" y="248602"/>
                          </a:moveTo>
                          <a:cubicBezTo>
                            <a:pt x="28250" y="248602"/>
                            <a:pt x="65164" y="248602"/>
                            <a:pt x="65164" y="248602"/>
                          </a:cubicBezTo>
                          <a:cubicBezTo>
                            <a:pt x="32394" y="248602"/>
                            <a:pt x="0" y="221105"/>
                            <a:pt x="0" y="189088"/>
                          </a:cubicBezTo>
                          <a:cubicBezTo>
                            <a:pt x="0" y="39927"/>
                            <a:pt x="0" y="39927"/>
                            <a:pt x="0" y="39927"/>
                          </a:cubicBezTo>
                          <a:cubicBezTo>
                            <a:pt x="0" y="17703"/>
                            <a:pt x="22600" y="0"/>
                            <a:pt x="45200" y="0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BD1850F0-D456-4FDC-90C4-76D7D6F0E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02923" y="3606602"/>
                      <a:ext cx="3767" cy="37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/>
                      </a:pathLst>
                    </a:custGeom>
                    <a:noFill/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106" name="Graphic 46">
                      <a:extLst>
                        <a:ext uri="{FF2B5EF4-FFF2-40B4-BE49-F238E27FC236}">
                          <a16:creationId xmlns:a16="http://schemas.microsoft.com/office/drawing/2014/main" id="{41A7A319-75D7-49D6-B6AF-DD0580FA09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2923" y="3606602"/>
                      <a:ext cx="158202" cy="497958"/>
                      <a:chOff x="3302923" y="3606602"/>
                      <a:chExt cx="158202" cy="497958"/>
                    </a:xfrm>
                    <a:noFill/>
                  </p:grpSpPr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97AA5ED0-E6DE-4533-B31C-27C84C9C23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8C6C50B1-4912-4075-A236-9155DC779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856491BC-8A03-4BEB-A34D-E98F76339E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2923" y="3606602"/>
                        <a:ext cx="3767" cy="37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/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30CEABBC-65B7-4B81-9EB8-33A4321C03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6690" y="3814524"/>
                        <a:ext cx="154435" cy="290036"/>
                      </a:xfrm>
                      <a:custGeom>
                        <a:avLst/>
                        <a:gdLst>
                          <a:gd name="connsiteX0" fmla="*/ 154811 w 154434"/>
                          <a:gd name="connsiteY0" fmla="*/ 290413 h 290035"/>
                          <a:gd name="connsiteX1" fmla="*/ 99818 w 154434"/>
                          <a:gd name="connsiteY1" fmla="*/ 290413 h 290035"/>
                          <a:gd name="connsiteX2" fmla="*/ 0 w 154434"/>
                          <a:gd name="connsiteY2" fmla="*/ 190218 h 290035"/>
                          <a:gd name="connsiteX3" fmla="*/ 0 w 154434"/>
                          <a:gd name="connsiteY3" fmla="*/ 0 h 2900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4434" h="290035">
                            <a:moveTo>
                              <a:pt x="154811" y="290413"/>
                            </a:moveTo>
                            <a:cubicBezTo>
                              <a:pt x="94921" y="290413"/>
                              <a:pt x="99818" y="290413"/>
                              <a:pt x="99818" y="290413"/>
                            </a:cubicBezTo>
                            <a:cubicBezTo>
                              <a:pt x="44824" y="290413"/>
                              <a:pt x="0" y="245212"/>
                              <a:pt x="0" y="190218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</p:grpSp>
              </p:grpSp>
            </p:grpSp>
          </p:grp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C3C0020-C153-46B1-A551-72DA1F5ECE72}"/>
                </a:ext>
              </a:extLst>
            </p:cNvPr>
            <p:cNvSpPr/>
            <p:nvPr/>
          </p:nvSpPr>
          <p:spPr>
            <a:xfrm>
              <a:off x="3437018" y="3909068"/>
              <a:ext cx="22600" cy="22600"/>
            </a:xfrm>
            <a:custGeom>
              <a:avLst/>
              <a:gdLst>
                <a:gd name="connsiteX0" fmla="*/ 24484 w 22600"/>
                <a:gd name="connsiteY0" fmla="*/ 24484 h 22600"/>
                <a:gd name="connsiteX1" fmla="*/ 0 w 22600"/>
                <a:gd name="connsiteY1" fmla="*/ 0 h 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00" h="22600">
                  <a:moveTo>
                    <a:pt x="24484" y="24484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4D40612-2FAF-4DA2-A5BD-B68CB490A174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DDFD1A6-9B22-40A3-8C98-E985C38AF329}"/>
                </a:ext>
              </a:extLst>
            </p:cNvPr>
            <p:cNvSpPr/>
            <p:nvPr/>
          </p:nvSpPr>
          <p:spPr>
            <a:xfrm>
              <a:off x="3437018" y="3979882"/>
              <a:ext cx="56501" cy="3767"/>
            </a:xfrm>
            <a:custGeom>
              <a:avLst/>
              <a:gdLst>
                <a:gd name="connsiteX0" fmla="*/ 59137 w 56500"/>
                <a:gd name="connsiteY0" fmla="*/ 0 h 0"/>
                <a:gd name="connsiteX1" fmla="*/ 0 w 56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500">
                  <a:moveTo>
                    <a:pt x="59137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817FF9C-D988-4230-A919-F1B03B052F80}"/>
                </a:ext>
              </a:extLst>
            </p:cNvPr>
            <p:cNvSpPr/>
            <p:nvPr/>
          </p:nvSpPr>
          <p:spPr>
            <a:xfrm>
              <a:off x="3437018" y="3909068"/>
              <a:ext cx="3767" cy="67801"/>
            </a:xfrm>
            <a:custGeom>
              <a:avLst/>
              <a:gdLst>
                <a:gd name="connsiteX0" fmla="*/ 0 w 0"/>
                <a:gd name="connsiteY0" fmla="*/ 0 h 67800"/>
                <a:gd name="connsiteX1" fmla="*/ 0 w 0"/>
                <a:gd name="connsiteY1" fmla="*/ 70814 h 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7800">
                  <a:moveTo>
                    <a:pt x="0" y="0"/>
                  </a:moveTo>
                  <a:lnTo>
                    <a:pt x="0" y="70814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2E6505-D62A-41B5-A6B0-688AC172BC4A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856B885-1279-4434-9032-7303056DAB54}"/>
                </a:ext>
              </a:extLst>
            </p:cNvPr>
            <p:cNvSpPr/>
            <p:nvPr/>
          </p:nvSpPr>
          <p:spPr>
            <a:xfrm>
              <a:off x="3302923" y="3606602"/>
              <a:ext cx="3767" cy="3767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DA5FE2-2A2A-4658-8236-52C8E3FB6C60}"/>
                </a:ext>
              </a:extLst>
            </p:cNvPr>
            <p:cNvSpPr/>
            <p:nvPr/>
          </p:nvSpPr>
          <p:spPr>
            <a:xfrm>
              <a:off x="3501052" y="3883831"/>
              <a:ext cx="71567" cy="3767"/>
            </a:xfrm>
            <a:custGeom>
              <a:avLst/>
              <a:gdLst>
                <a:gd name="connsiteX0" fmla="*/ 0 w 71567"/>
                <a:gd name="connsiteY0" fmla="*/ 0 h 0"/>
                <a:gd name="connsiteX1" fmla="*/ 73074 w 7156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7">
                  <a:moveTo>
                    <a:pt x="0" y="0"/>
                  </a:moveTo>
                  <a:lnTo>
                    <a:pt x="73074" y="0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grpSp>
        <p:nvGrpSpPr>
          <p:cNvPr id="51" name="Graphic 46">
            <a:extLst>
              <a:ext uri="{FF2B5EF4-FFF2-40B4-BE49-F238E27FC236}">
                <a16:creationId xmlns:a16="http://schemas.microsoft.com/office/drawing/2014/main" id="{608A0330-2FEB-47DD-A148-BB67ADD45A51}"/>
              </a:ext>
            </a:extLst>
          </p:cNvPr>
          <p:cNvGrpSpPr/>
          <p:nvPr/>
        </p:nvGrpSpPr>
        <p:grpSpPr>
          <a:xfrm>
            <a:off x="1195805" y="4980726"/>
            <a:ext cx="318268" cy="383318"/>
            <a:chOff x="3502935" y="3610369"/>
            <a:chExt cx="222989" cy="268565"/>
          </a:xfrm>
          <a:noFill/>
        </p:grpSpPr>
        <p:grpSp>
          <p:nvGrpSpPr>
            <p:cNvPr id="69" name="Graphic 46">
              <a:extLst>
                <a:ext uri="{FF2B5EF4-FFF2-40B4-BE49-F238E27FC236}">
                  <a16:creationId xmlns:a16="http://schemas.microsoft.com/office/drawing/2014/main" id="{F453E6DE-7EF6-479B-8271-D389C98D30AE}"/>
                </a:ext>
              </a:extLst>
            </p:cNvPr>
            <p:cNvGrpSpPr/>
            <p:nvPr/>
          </p:nvGrpSpPr>
          <p:grpSpPr>
            <a:xfrm>
              <a:off x="3550395" y="3829967"/>
              <a:ext cx="124679" cy="48967"/>
              <a:chOff x="3550395" y="3829967"/>
              <a:chExt cx="124679" cy="48967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C1CEDEC-A721-4A89-88A1-06D5417A64AD}"/>
                  </a:ext>
                </a:extLst>
              </p:cNvPr>
              <p:cNvSpPr/>
              <p:nvPr/>
            </p:nvSpPr>
            <p:spPr>
              <a:xfrm>
                <a:off x="3671307" y="3829967"/>
                <a:ext cx="3767" cy="48967"/>
              </a:xfrm>
              <a:custGeom>
                <a:avLst/>
                <a:gdLst>
                  <a:gd name="connsiteX0" fmla="*/ 0 w 3766"/>
                  <a:gd name="connsiteY0" fmla="*/ 51604 h 48967"/>
                  <a:gd name="connsiteX1" fmla="*/ 3767 w 3766"/>
                  <a:gd name="connsiteY1" fmla="*/ 0 h 4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66" h="48967">
                    <a:moveTo>
                      <a:pt x="0" y="51604"/>
                    </a:moveTo>
                    <a:lnTo>
                      <a:pt x="3767" y="0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996626E-46A5-47EA-9865-BE25BEA2046E}"/>
                  </a:ext>
                </a:extLst>
              </p:cNvPr>
              <p:cNvSpPr/>
              <p:nvPr/>
            </p:nvSpPr>
            <p:spPr>
              <a:xfrm>
                <a:off x="3550395" y="3829967"/>
                <a:ext cx="3767" cy="48967"/>
              </a:xfrm>
              <a:custGeom>
                <a:avLst/>
                <a:gdLst>
                  <a:gd name="connsiteX0" fmla="*/ 0 w 3766"/>
                  <a:gd name="connsiteY0" fmla="*/ 0 h 48967"/>
                  <a:gd name="connsiteX1" fmla="*/ 3767 w 3766"/>
                  <a:gd name="connsiteY1" fmla="*/ 51604 h 4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66" h="48967">
                    <a:moveTo>
                      <a:pt x="0" y="0"/>
                    </a:moveTo>
                    <a:lnTo>
                      <a:pt x="3767" y="51604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70" name="Graphic 46">
              <a:extLst>
                <a:ext uri="{FF2B5EF4-FFF2-40B4-BE49-F238E27FC236}">
                  <a16:creationId xmlns:a16="http://schemas.microsoft.com/office/drawing/2014/main" id="{B2A0C432-A04A-4DFF-880C-21B65D3C04E1}"/>
                </a:ext>
              </a:extLst>
            </p:cNvPr>
            <p:cNvGrpSpPr/>
            <p:nvPr/>
          </p:nvGrpSpPr>
          <p:grpSpPr>
            <a:xfrm>
              <a:off x="3502935" y="3758777"/>
              <a:ext cx="222989" cy="120157"/>
              <a:chOff x="3502935" y="3758777"/>
              <a:chExt cx="222989" cy="120157"/>
            </a:xfrm>
            <a:no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612FDBD-8BCB-4716-B13C-756DADA29FFF}"/>
                  </a:ext>
                </a:extLst>
              </p:cNvPr>
              <p:cNvSpPr/>
              <p:nvPr/>
            </p:nvSpPr>
            <p:spPr>
              <a:xfrm>
                <a:off x="3502935" y="3758777"/>
                <a:ext cx="218469" cy="56501"/>
              </a:xfrm>
              <a:custGeom>
                <a:avLst/>
                <a:gdLst>
                  <a:gd name="connsiteX0" fmla="*/ 219222 w 218468"/>
                  <a:gd name="connsiteY0" fmla="*/ 59891 h 56500"/>
                  <a:gd name="connsiteX1" fmla="*/ 109611 w 218468"/>
                  <a:gd name="connsiteY1" fmla="*/ 0 h 56500"/>
                  <a:gd name="connsiteX2" fmla="*/ 0 w 218468"/>
                  <a:gd name="connsiteY2" fmla="*/ 59891 h 5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468" h="56500">
                    <a:moveTo>
                      <a:pt x="219222" y="59891"/>
                    </a:moveTo>
                    <a:cubicBezTo>
                      <a:pt x="219222" y="19964"/>
                      <a:pt x="146901" y="0"/>
                      <a:pt x="109611" y="0"/>
                    </a:cubicBezTo>
                    <a:cubicBezTo>
                      <a:pt x="72321" y="0"/>
                      <a:pt x="377" y="19964"/>
                      <a:pt x="0" y="59891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D8B8FA6-3785-43B8-B25C-F471C7A31AC1}"/>
                  </a:ext>
                </a:extLst>
              </p:cNvPr>
              <p:cNvSpPr/>
              <p:nvPr/>
            </p:nvSpPr>
            <p:spPr>
              <a:xfrm>
                <a:off x="3722157" y="3818667"/>
                <a:ext cx="3767" cy="60267"/>
              </a:xfrm>
              <a:custGeom>
                <a:avLst/>
                <a:gdLst>
                  <a:gd name="connsiteX0" fmla="*/ 0 w 0"/>
                  <a:gd name="connsiteY0" fmla="*/ 0 h 60267"/>
                  <a:gd name="connsiteX1" fmla="*/ 0 w 0"/>
                  <a:gd name="connsiteY1" fmla="*/ 62904 h 6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0267">
                    <a:moveTo>
                      <a:pt x="0" y="0"/>
                    </a:moveTo>
                    <a:lnTo>
                      <a:pt x="0" y="62904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E423064-9E1D-492E-A53A-B4F7D0FB6CED}"/>
                </a:ext>
              </a:extLst>
            </p:cNvPr>
            <p:cNvSpPr/>
            <p:nvPr/>
          </p:nvSpPr>
          <p:spPr>
            <a:xfrm>
              <a:off x="3562072" y="3610369"/>
              <a:ext cx="97934" cy="116768"/>
            </a:xfrm>
            <a:custGeom>
              <a:avLst/>
              <a:gdLst>
                <a:gd name="connsiteX0" fmla="*/ 50474 w 97934"/>
                <a:gd name="connsiteY0" fmla="*/ 118651 h 116767"/>
                <a:gd name="connsiteX1" fmla="*/ 100948 w 97934"/>
                <a:gd name="connsiteY1" fmla="*/ 66671 h 116767"/>
                <a:gd name="connsiteX2" fmla="*/ 100948 w 97934"/>
                <a:gd name="connsiteY2" fmla="*/ 49344 h 116767"/>
                <a:gd name="connsiteX3" fmla="*/ 50474 w 97934"/>
                <a:gd name="connsiteY3" fmla="*/ 0 h 116767"/>
                <a:gd name="connsiteX4" fmla="*/ 0 w 97934"/>
                <a:gd name="connsiteY4" fmla="*/ 49344 h 116767"/>
                <a:gd name="connsiteX5" fmla="*/ 0 w 97934"/>
                <a:gd name="connsiteY5" fmla="*/ 66671 h 116767"/>
                <a:gd name="connsiteX6" fmla="*/ 50474 w 97934"/>
                <a:gd name="connsiteY6" fmla="*/ 118651 h 116767"/>
                <a:gd name="connsiteX7" fmla="*/ 50474 w 97934"/>
                <a:gd name="connsiteY7" fmla="*/ 118651 h 11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34" h="116767">
                  <a:moveTo>
                    <a:pt x="50474" y="118651"/>
                  </a:moveTo>
                  <a:cubicBezTo>
                    <a:pt x="78347" y="118651"/>
                    <a:pt x="100948" y="93791"/>
                    <a:pt x="100948" y="66671"/>
                  </a:cubicBezTo>
                  <a:cubicBezTo>
                    <a:pt x="100948" y="49344"/>
                    <a:pt x="100948" y="49344"/>
                    <a:pt x="100948" y="49344"/>
                  </a:cubicBezTo>
                  <a:cubicBezTo>
                    <a:pt x="100948" y="22224"/>
                    <a:pt x="78347" y="0"/>
                    <a:pt x="50474" y="0"/>
                  </a:cubicBezTo>
                  <a:cubicBezTo>
                    <a:pt x="22600" y="0"/>
                    <a:pt x="0" y="22224"/>
                    <a:pt x="0" y="49344"/>
                  </a:cubicBezTo>
                  <a:cubicBezTo>
                    <a:pt x="0" y="66671"/>
                    <a:pt x="0" y="66671"/>
                    <a:pt x="0" y="66671"/>
                  </a:cubicBezTo>
                  <a:cubicBezTo>
                    <a:pt x="377" y="93791"/>
                    <a:pt x="22977" y="118651"/>
                    <a:pt x="50474" y="118651"/>
                  </a:cubicBezTo>
                  <a:lnTo>
                    <a:pt x="50474" y="118651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F3AE18-06AC-4251-BF70-53B227C2D4CC}"/>
                </a:ext>
              </a:extLst>
            </p:cNvPr>
            <p:cNvSpPr/>
            <p:nvPr/>
          </p:nvSpPr>
          <p:spPr>
            <a:xfrm>
              <a:off x="3503312" y="3818667"/>
              <a:ext cx="3767" cy="60267"/>
            </a:xfrm>
            <a:custGeom>
              <a:avLst/>
              <a:gdLst>
                <a:gd name="connsiteX0" fmla="*/ 0 w 0"/>
                <a:gd name="connsiteY0" fmla="*/ 0 h 60267"/>
                <a:gd name="connsiteX1" fmla="*/ 0 w 0"/>
                <a:gd name="connsiteY1" fmla="*/ 62904 h 6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0267">
                  <a:moveTo>
                    <a:pt x="0" y="0"/>
                  </a:moveTo>
                  <a:lnTo>
                    <a:pt x="0" y="62904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A51DBC4-8DF7-4AD9-8E4B-701B3D5C7304}"/>
              </a:ext>
            </a:extLst>
          </p:cNvPr>
          <p:cNvSpPr/>
          <p:nvPr/>
        </p:nvSpPr>
        <p:spPr>
          <a:xfrm>
            <a:off x="1136667" y="5441999"/>
            <a:ext cx="102146" cy="5377"/>
          </a:xfrm>
          <a:custGeom>
            <a:avLst/>
            <a:gdLst>
              <a:gd name="connsiteX0" fmla="*/ 0 w 71567"/>
              <a:gd name="connsiteY0" fmla="*/ 0 h 0"/>
              <a:gd name="connsiteX1" fmla="*/ 74581 w 715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567">
                <a:moveTo>
                  <a:pt x="0" y="0"/>
                </a:moveTo>
                <a:lnTo>
                  <a:pt x="74581" y="0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E5F663D-9683-40EA-A206-0E8D10A98973}"/>
              </a:ext>
            </a:extLst>
          </p:cNvPr>
          <p:cNvSpPr/>
          <p:nvPr/>
        </p:nvSpPr>
        <p:spPr>
          <a:xfrm>
            <a:off x="1466763" y="5439848"/>
            <a:ext cx="102146" cy="5377"/>
          </a:xfrm>
          <a:custGeom>
            <a:avLst/>
            <a:gdLst>
              <a:gd name="connsiteX0" fmla="*/ 0 w 71567"/>
              <a:gd name="connsiteY0" fmla="*/ 377 h 0"/>
              <a:gd name="connsiteX1" fmla="*/ 74581 w 715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567">
                <a:moveTo>
                  <a:pt x="0" y="377"/>
                </a:moveTo>
                <a:lnTo>
                  <a:pt x="74581" y="0"/>
                </a:lnTo>
              </a:path>
            </a:pathLst>
          </a:custGeom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54" name="Graphic 46">
            <a:extLst>
              <a:ext uri="{FF2B5EF4-FFF2-40B4-BE49-F238E27FC236}">
                <a16:creationId xmlns:a16="http://schemas.microsoft.com/office/drawing/2014/main" id="{76971D89-B0C2-4BC7-AC65-04677B9DF03F}"/>
              </a:ext>
            </a:extLst>
          </p:cNvPr>
          <p:cNvGrpSpPr/>
          <p:nvPr/>
        </p:nvGrpSpPr>
        <p:grpSpPr>
          <a:xfrm>
            <a:off x="1209782" y="5516727"/>
            <a:ext cx="285474" cy="261818"/>
            <a:chOff x="3512728" y="3985909"/>
            <a:chExt cx="200012" cy="183438"/>
          </a:xfrm>
          <a:noFill/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BE1658F-7301-4BB8-93CC-BB75B901E50D}"/>
                </a:ext>
              </a:extLst>
            </p:cNvPr>
            <p:cNvSpPr/>
            <p:nvPr/>
          </p:nvSpPr>
          <p:spPr>
            <a:xfrm>
              <a:off x="3525158" y="3985909"/>
              <a:ext cx="165735" cy="56501"/>
            </a:xfrm>
            <a:custGeom>
              <a:avLst/>
              <a:gdLst>
                <a:gd name="connsiteX0" fmla="*/ 167995 w 165734"/>
                <a:gd name="connsiteY0" fmla="*/ 0 h 56500"/>
                <a:gd name="connsiteX1" fmla="*/ 0 w 165734"/>
                <a:gd name="connsiteY1" fmla="*/ 56877 h 5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4" h="56500">
                  <a:moveTo>
                    <a:pt x="167995" y="0"/>
                  </a:moveTo>
                  <a:lnTo>
                    <a:pt x="0" y="56877"/>
                  </a:lnTo>
                </a:path>
              </a:pathLst>
            </a:custGeom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grpSp>
          <p:nvGrpSpPr>
            <p:cNvPr id="56" name="Graphic 46">
              <a:extLst>
                <a:ext uri="{FF2B5EF4-FFF2-40B4-BE49-F238E27FC236}">
                  <a16:creationId xmlns:a16="http://schemas.microsoft.com/office/drawing/2014/main" id="{EF1D6E3E-E865-4F21-A879-C15FBAE8035B}"/>
                </a:ext>
              </a:extLst>
            </p:cNvPr>
            <p:cNvGrpSpPr/>
            <p:nvPr/>
          </p:nvGrpSpPr>
          <p:grpSpPr>
            <a:xfrm>
              <a:off x="3512728" y="3992312"/>
              <a:ext cx="200012" cy="177035"/>
              <a:chOff x="3512728" y="3992312"/>
              <a:chExt cx="200012" cy="177035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CC5E895-9F44-4217-B5A0-FF6D2BC08884}"/>
                  </a:ext>
                </a:extLst>
              </p:cNvPr>
              <p:cNvSpPr/>
              <p:nvPr/>
            </p:nvSpPr>
            <p:spPr>
              <a:xfrm>
                <a:off x="3611793" y="3992312"/>
                <a:ext cx="3767" cy="177035"/>
              </a:xfrm>
              <a:custGeom>
                <a:avLst/>
                <a:gdLst>
                  <a:gd name="connsiteX0" fmla="*/ 0 w 0"/>
                  <a:gd name="connsiteY0" fmla="*/ 0 h 177034"/>
                  <a:gd name="connsiteX1" fmla="*/ 0 w 0"/>
                  <a:gd name="connsiteY1" fmla="*/ 178918 h 17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77034">
                    <a:moveTo>
                      <a:pt x="0" y="0"/>
                    </a:moveTo>
                    <a:lnTo>
                      <a:pt x="0" y="178918"/>
                    </a:lnTo>
                  </a:path>
                </a:pathLst>
              </a:custGeom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grpSp>
            <p:nvGrpSpPr>
              <p:cNvPr id="58" name="Graphic 46">
                <a:extLst>
                  <a:ext uri="{FF2B5EF4-FFF2-40B4-BE49-F238E27FC236}">
                    <a16:creationId xmlns:a16="http://schemas.microsoft.com/office/drawing/2014/main" id="{F4EBA388-AAF6-41D4-B08A-4F9B24C5F269}"/>
                  </a:ext>
                </a:extLst>
              </p:cNvPr>
              <p:cNvGrpSpPr/>
              <p:nvPr/>
            </p:nvGrpSpPr>
            <p:grpSpPr>
              <a:xfrm>
                <a:off x="3512728" y="4007002"/>
                <a:ext cx="200012" cy="149915"/>
                <a:chOff x="3512728" y="4007002"/>
                <a:chExt cx="200012" cy="149915"/>
              </a:xfrm>
              <a:noFill/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17178C1-D641-4CF9-B8BE-BCD5CA8B35F6}"/>
                    </a:ext>
                  </a:extLst>
                </p:cNvPr>
                <p:cNvSpPr/>
                <p:nvPr/>
              </p:nvSpPr>
              <p:spPr>
                <a:xfrm>
                  <a:off x="3641173" y="4080830"/>
                  <a:ext cx="71567" cy="30134"/>
                </a:xfrm>
                <a:custGeom>
                  <a:avLst/>
                  <a:gdLst>
                    <a:gd name="connsiteX0" fmla="*/ 35784 w 71567"/>
                    <a:gd name="connsiteY0" fmla="*/ 33900 h 30133"/>
                    <a:gd name="connsiteX1" fmla="*/ 71567 w 71567"/>
                    <a:gd name="connsiteY1" fmla="*/ 0 h 30133"/>
                    <a:gd name="connsiteX2" fmla="*/ 71567 w 71567"/>
                    <a:gd name="connsiteY2" fmla="*/ 0 h 30133"/>
                    <a:gd name="connsiteX3" fmla="*/ 0 w 71567"/>
                    <a:gd name="connsiteY3" fmla="*/ 0 h 30133"/>
                    <a:gd name="connsiteX4" fmla="*/ 0 w 71567"/>
                    <a:gd name="connsiteY4" fmla="*/ 0 h 30133"/>
                    <a:gd name="connsiteX5" fmla="*/ 35784 w 71567"/>
                    <a:gd name="connsiteY5" fmla="*/ 33900 h 30133"/>
                    <a:gd name="connsiteX6" fmla="*/ 35784 w 71567"/>
                    <a:gd name="connsiteY6" fmla="*/ 33900 h 30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567" h="30133">
                      <a:moveTo>
                        <a:pt x="35784" y="33900"/>
                      </a:moveTo>
                      <a:cubicBezTo>
                        <a:pt x="55747" y="33900"/>
                        <a:pt x="71567" y="18833"/>
                        <a:pt x="71567" y="0"/>
                      </a:cubicBezTo>
                      <a:lnTo>
                        <a:pt x="7156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8833"/>
                        <a:pt x="16197" y="33900"/>
                        <a:pt x="35784" y="33900"/>
                      </a:cubicBezTo>
                      <a:lnTo>
                        <a:pt x="35784" y="3390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grpSp>
              <p:nvGrpSpPr>
                <p:cNvPr id="60" name="Graphic 46">
                  <a:extLst>
                    <a:ext uri="{FF2B5EF4-FFF2-40B4-BE49-F238E27FC236}">
                      <a16:creationId xmlns:a16="http://schemas.microsoft.com/office/drawing/2014/main" id="{67B4FAB0-A6D7-4210-9035-570769266D40}"/>
                    </a:ext>
                  </a:extLst>
                </p:cNvPr>
                <p:cNvGrpSpPr/>
                <p:nvPr/>
              </p:nvGrpSpPr>
              <p:grpSpPr>
                <a:xfrm>
                  <a:off x="3512728" y="4007002"/>
                  <a:ext cx="198129" cy="149915"/>
                  <a:chOff x="3512728" y="4007002"/>
                  <a:chExt cx="198129" cy="149915"/>
                </a:xfrm>
                <a:noFill/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33E2DF5-7705-494B-AFB1-6613CB82E54C}"/>
                      </a:ext>
                    </a:extLst>
                  </p:cNvPr>
                  <p:cNvSpPr/>
                  <p:nvPr/>
                </p:nvSpPr>
                <p:spPr>
                  <a:xfrm>
                    <a:off x="3641173" y="4007002"/>
                    <a:ext cx="33900" cy="71567"/>
                  </a:xfrm>
                  <a:custGeom>
                    <a:avLst/>
                    <a:gdLst>
                      <a:gd name="connsiteX0" fmla="*/ 0 w 33900"/>
                      <a:gd name="connsiteY0" fmla="*/ 74957 h 71567"/>
                      <a:gd name="connsiteX1" fmla="*/ 36160 w 33900"/>
                      <a:gd name="connsiteY1" fmla="*/ 0 h 7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900" h="71567">
                        <a:moveTo>
                          <a:pt x="0" y="74957"/>
                        </a:moveTo>
                        <a:lnTo>
                          <a:pt x="36160" y="0"/>
                        </a:lnTo>
                      </a:path>
                    </a:pathLst>
                  </a:custGeom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grpSp>
                <p:nvGrpSpPr>
                  <p:cNvPr id="62" name="Graphic 46">
                    <a:extLst>
                      <a:ext uri="{FF2B5EF4-FFF2-40B4-BE49-F238E27FC236}">
                        <a16:creationId xmlns:a16="http://schemas.microsoft.com/office/drawing/2014/main" id="{241BD2D1-892E-431F-ADDD-2AA8FFCDD5E4}"/>
                      </a:ext>
                    </a:extLst>
                  </p:cNvPr>
                  <p:cNvGrpSpPr/>
                  <p:nvPr/>
                </p:nvGrpSpPr>
                <p:grpSpPr>
                  <a:xfrm>
                    <a:off x="3512728" y="4007002"/>
                    <a:ext cx="198129" cy="149915"/>
                    <a:chOff x="3512728" y="4007002"/>
                    <a:chExt cx="198129" cy="149915"/>
                  </a:xfrm>
                  <a:noFill/>
                </p:grpSpPr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15CECEF5-FE79-464C-AFA6-B804FE2DA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957" y="4007002"/>
                      <a:ext cx="33900" cy="71567"/>
                    </a:xfrm>
                    <a:custGeom>
                      <a:avLst/>
                      <a:gdLst>
                        <a:gd name="connsiteX0" fmla="*/ 35407 w 33900"/>
                        <a:gd name="connsiteY0" fmla="*/ 74957 h 71567"/>
                        <a:gd name="connsiteX1" fmla="*/ 0 w 33900"/>
                        <a:gd name="connsiteY1" fmla="*/ 0 h 71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3900" h="71567">
                          <a:moveTo>
                            <a:pt x="35407" y="7495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grpSp>
                  <p:nvGrpSpPr>
                    <p:cNvPr id="64" name="Graphic 46">
                      <a:extLst>
                        <a:ext uri="{FF2B5EF4-FFF2-40B4-BE49-F238E27FC236}">
                          <a16:creationId xmlns:a16="http://schemas.microsoft.com/office/drawing/2014/main" id="{C8B7C8A5-A160-4704-9712-5308BE918E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12728" y="4049189"/>
                      <a:ext cx="69684" cy="107728"/>
                      <a:chOff x="3512728" y="4049189"/>
                      <a:chExt cx="69684" cy="107728"/>
                    </a:xfrm>
                    <a:noFill/>
                  </p:grpSpPr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A506E7EA-31F6-440B-BDDC-F932C0F181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2728" y="4123017"/>
                        <a:ext cx="67801" cy="33900"/>
                      </a:xfrm>
                      <a:custGeom>
                        <a:avLst/>
                        <a:gdLst>
                          <a:gd name="connsiteX0" fmla="*/ 35784 w 67800"/>
                          <a:gd name="connsiteY0" fmla="*/ 33900 h 33900"/>
                          <a:gd name="connsiteX1" fmla="*/ 71567 w 67800"/>
                          <a:gd name="connsiteY1" fmla="*/ 0 h 33900"/>
                          <a:gd name="connsiteX2" fmla="*/ 71567 w 67800"/>
                          <a:gd name="connsiteY2" fmla="*/ 0 h 33900"/>
                          <a:gd name="connsiteX3" fmla="*/ 0 w 67800"/>
                          <a:gd name="connsiteY3" fmla="*/ 0 h 33900"/>
                          <a:gd name="connsiteX4" fmla="*/ 0 w 67800"/>
                          <a:gd name="connsiteY4" fmla="*/ 0 h 33900"/>
                          <a:gd name="connsiteX5" fmla="*/ 35784 w 67800"/>
                          <a:gd name="connsiteY5" fmla="*/ 33900 h 33900"/>
                          <a:gd name="connsiteX6" fmla="*/ 35784 w 67800"/>
                          <a:gd name="connsiteY6" fmla="*/ 33900 h 33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7800" h="33900">
                            <a:moveTo>
                              <a:pt x="35784" y="33900"/>
                            </a:moveTo>
                            <a:cubicBezTo>
                              <a:pt x="55747" y="33900"/>
                              <a:pt x="71567" y="18834"/>
                              <a:pt x="71567" y="0"/>
                            </a:cubicBezTo>
                            <a:lnTo>
                              <a:pt x="71567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0" y="18834"/>
                              <a:pt x="15820" y="33900"/>
                              <a:pt x="35784" y="33900"/>
                            </a:cubicBezTo>
                            <a:lnTo>
                              <a:pt x="35784" y="33900"/>
                            </a:lnTo>
                            <a:close/>
                          </a:path>
                        </a:pathLst>
                      </a:custGeom>
                      <a:noFill/>
                      <a:ln w="19050" cap="rnd">
                        <a:solidFill>
                          <a:schemeClr val="bg1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521437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104287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56431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208574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60718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3128620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650056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4171493" algn="l" defTabSz="1042873" rtl="0" eaLnBrk="1" latinLnBrk="0" hangingPunct="1">
                          <a:defRPr sz="2053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de-DE"/>
                      </a:p>
                    </p:txBody>
                  </p:sp>
                  <p:grpSp>
                    <p:nvGrpSpPr>
                      <p:cNvPr id="66" name="Graphic 46">
                        <a:extLst>
                          <a:ext uri="{FF2B5EF4-FFF2-40B4-BE49-F238E27FC236}">
                            <a16:creationId xmlns:a16="http://schemas.microsoft.com/office/drawing/2014/main" id="{B63E34D2-0DA5-4B2A-B745-1EA4DCD666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12728" y="4049189"/>
                        <a:ext cx="69684" cy="71567"/>
                        <a:chOff x="3512728" y="4049189"/>
                        <a:chExt cx="69684" cy="71567"/>
                      </a:xfrm>
                    </p:grpSpPr>
                    <p:sp>
                      <p:nvSpPr>
                        <p:cNvPr id="67" name="Freeform: Shape 66">
                          <a:extLst>
                            <a:ext uri="{FF2B5EF4-FFF2-40B4-BE49-F238E27FC236}">
                              <a16:creationId xmlns:a16="http://schemas.microsoft.com/office/drawing/2014/main" id="{93CA8C1E-0939-4DD6-9D7B-E598B25B1B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12728" y="4049189"/>
                          <a:ext cx="33900" cy="71567"/>
                        </a:xfrm>
                        <a:custGeom>
                          <a:avLst/>
                          <a:gdLst>
                            <a:gd name="connsiteX0" fmla="*/ 0 w 33900"/>
                            <a:gd name="connsiteY0" fmla="*/ 74957 h 71567"/>
                            <a:gd name="connsiteX1" fmla="*/ 36160 w 33900"/>
                            <a:gd name="connsiteY1" fmla="*/ 0 h 715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3900" h="71567">
                              <a:moveTo>
                                <a:pt x="0" y="74957"/>
                              </a:moveTo>
                              <a:lnTo>
                                <a:pt x="36160" y="0"/>
                              </a:lnTo>
                            </a:path>
                          </a:pathLst>
                        </a:custGeom>
                        <a:ln w="19050" cap="rnd">
                          <a:solidFill>
                            <a:schemeClr val="bg1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521437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104287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56431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2085746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60718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312862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650056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417149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  <p:sp>
                      <p:nvSpPr>
                        <p:cNvPr id="68" name="Freeform: Shape 67">
                          <a:extLst>
                            <a:ext uri="{FF2B5EF4-FFF2-40B4-BE49-F238E27FC236}">
                              <a16:creationId xmlns:a16="http://schemas.microsoft.com/office/drawing/2014/main" id="{D2301126-65B4-419F-8FE9-8CCB4CF461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8512" y="4049189"/>
                          <a:ext cx="33900" cy="71567"/>
                        </a:xfrm>
                        <a:custGeom>
                          <a:avLst/>
                          <a:gdLst>
                            <a:gd name="connsiteX0" fmla="*/ 35407 w 33900"/>
                            <a:gd name="connsiteY0" fmla="*/ 74957 h 71567"/>
                            <a:gd name="connsiteX1" fmla="*/ 0 w 33900"/>
                            <a:gd name="connsiteY1" fmla="*/ 0 h 715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3900" h="71567">
                              <a:moveTo>
                                <a:pt x="35407" y="74957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9050" cap="rnd">
                          <a:solidFill>
                            <a:schemeClr val="bg1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521437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104287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56431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2085746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60718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3128620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650056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4171493" algn="l" defTabSz="1042873" rtl="0" eaLnBrk="1" latinLnBrk="0" hangingPunct="1">
                            <a:defRPr sz="2053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</p:grpSp>
      </p:grp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256F519-A717-46C1-9588-3E151B492A8F}"/>
              </a:ext>
            </a:extLst>
          </p:cNvPr>
          <p:cNvCxnSpPr>
            <a:cxnSpLocks/>
            <a:stCxn id="166" idx="6"/>
          </p:cNvCxnSpPr>
          <p:nvPr/>
        </p:nvCxnSpPr>
        <p:spPr>
          <a:xfrm>
            <a:off x="1958036" y="1988434"/>
            <a:ext cx="46314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, blur  Description automatically generated">
            <a:extLst>
              <a:ext uri="{FF2B5EF4-FFF2-40B4-BE49-F238E27FC236}">
                <a16:creationId xmlns:a16="http://schemas.microsoft.com/office/drawing/2014/main" id="{5C61C568-B149-4C37-B90E-2B6723EE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4740834" y="1054799"/>
            <a:ext cx="1224001" cy="1224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ACF0-0725-42B4-AE88-1DF7AD178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98BF6-C913-48BA-BC1E-6B54C8DC5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8FB0E-7912-4185-B90F-BF52C4B3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3810"/>
            <a:ext cx="9434087" cy="4680000"/>
          </a:xfrm>
        </p:spPr>
        <p:txBody>
          <a:bodyPr/>
          <a:lstStyle/>
          <a:p>
            <a:pPr lvl="2"/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INSOLVENCY COURT OF KORNEUBURG RULED ON 12 JANUARY 2018, THAT: </a:t>
            </a:r>
          </a:p>
          <a:p>
            <a:pPr lvl="3"/>
            <a:r>
              <a:rPr lang="en-GB" dirty="0"/>
              <a:t>section 6 paragraph (3) of the Insolvency Code does not apply and the appeal decision of the District Court of Berlin is therefore immediately effective;</a:t>
            </a:r>
          </a:p>
          <a:p>
            <a:pPr lvl="3"/>
            <a:r>
              <a:rPr lang="en-GB" dirty="0"/>
              <a:t>the ongoing German main insolvency proceedings are cancelled;</a:t>
            </a:r>
          </a:p>
          <a:p>
            <a:pPr lvl="3"/>
            <a:r>
              <a:rPr lang="en-GB" dirty="0"/>
              <a:t>in the meantime, main insolvency proceedings can be opened in other Member States – e.g. in Austria; </a:t>
            </a:r>
          </a:p>
          <a:p>
            <a:pPr lvl="3"/>
            <a:r>
              <a:rPr lang="en-GB" dirty="0"/>
              <a:t>NIKI’s COMI is considered in the overall reasoning in Austria, essentially in accordance with the reasoning of the District Court of Berlin; </a:t>
            </a:r>
          </a:p>
          <a:p>
            <a:pPr lvl="3"/>
            <a:r>
              <a:rPr lang="en-GB" dirty="0"/>
              <a:t>a sales process for the assets of NIKI is to be initiated in the short term; and</a:t>
            </a:r>
          </a:p>
          <a:p>
            <a:pPr lvl="3"/>
            <a:r>
              <a:rPr lang="en-GB" dirty="0"/>
              <a:t>the “former” German insolvency administrator must transfer all assets to the Austrian insolvency administrator.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67AEA7-0219-40EB-90BB-F6DA1525E0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E2FDEB-8631-408A-925B-90DDD90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4"/>
            <a:ext cx="8309700" cy="298617"/>
          </a:xfrm>
        </p:spPr>
        <p:txBody>
          <a:bodyPr/>
          <a:lstStyle/>
          <a:p>
            <a:r>
              <a:rPr lang="en-GB" dirty="0"/>
              <a:t>Decision of the insolvency court of </a:t>
            </a:r>
            <a:r>
              <a:rPr lang="en-GB" dirty="0" err="1"/>
              <a:t>Korneuburg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EC5BE3-CD3A-4E6A-B35E-A09CB3848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96ABE-FED4-4D44-A6A4-12E2065BF029}"/>
              </a:ext>
            </a:extLst>
          </p:cNvPr>
          <p:cNvCxnSpPr/>
          <p:nvPr/>
        </p:nvCxnSpPr>
        <p:spPr>
          <a:xfrm>
            <a:off x="717550" y="2438400"/>
            <a:ext cx="94440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8574A7-52FB-4A7A-8156-E19BBF9D7042}"/>
              </a:ext>
            </a:extLst>
          </p:cNvPr>
          <p:cNvGrpSpPr/>
          <p:nvPr/>
        </p:nvGrpSpPr>
        <p:grpSpPr>
          <a:xfrm>
            <a:off x="4983074" y="1334380"/>
            <a:ext cx="855990" cy="728164"/>
            <a:chOff x="4604410" y="2475548"/>
            <a:chExt cx="613240" cy="5216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EDB43F-8EC7-402D-9D63-42CF03258770}"/>
                </a:ext>
              </a:extLst>
            </p:cNvPr>
            <p:cNvGrpSpPr/>
            <p:nvPr/>
          </p:nvGrpSpPr>
          <p:grpSpPr>
            <a:xfrm rot="854781">
              <a:off x="4630516" y="2475548"/>
              <a:ext cx="587134" cy="283775"/>
              <a:chOff x="4618063" y="2448355"/>
              <a:chExt cx="587134" cy="28377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78C042F-6D24-4D1B-A853-9C647A3CA9D2}"/>
                  </a:ext>
                </a:extLst>
              </p:cNvPr>
              <p:cNvSpPr/>
              <p:nvPr/>
            </p:nvSpPr>
            <p:spPr>
              <a:xfrm>
                <a:off x="4659228" y="2523190"/>
                <a:ext cx="545969" cy="114941"/>
              </a:xfrm>
              <a:custGeom>
                <a:avLst/>
                <a:gdLst>
                  <a:gd name="connsiteX0" fmla="*/ 175203 w 180975"/>
                  <a:gd name="connsiteY0" fmla="*/ 8687 h 38100"/>
                  <a:gd name="connsiteX1" fmla="*/ 98316 w 180975"/>
                  <a:gd name="connsiteY1" fmla="*/ 8687 h 38100"/>
                  <a:gd name="connsiteX2" fmla="*/ 98316 w 180975"/>
                  <a:gd name="connsiteY2" fmla="*/ 13820 h 38100"/>
                  <a:gd name="connsiteX3" fmla="*/ 52131 w 180975"/>
                  <a:gd name="connsiteY3" fmla="*/ 13820 h 38100"/>
                  <a:gd name="connsiteX4" fmla="*/ 52131 w 180975"/>
                  <a:gd name="connsiteY4" fmla="*/ 0 h 38100"/>
                  <a:gd name="connsiteX5" fmla="*/ 0 w 180975"/>
                  <a:gd name="connsiteY5" fmla="*/ 0 h 38100"/>
                  <a:gd name="connsiteX6" fmla="*/ 0 w 180975"/>
                  <a:gd name="connsiteY6" fmla="*/ 44453 h 38100"/>
                  <a:gd name="connsiteX7" fmla="*/ 52131 w 180975"/>
                  <a:gd name="connsiteY7" fmla="*/ 44453 h 38100"/>
                  <a:gd name="connsiteX8" fmla="*/ 52131 w 180975"/>
                  <a:gd name="connsiteY8" fmla="*/ 30624 h 38100"/>
                  <a:gd name="connsiteX9" fmla="*/ 98316 w 180975"/>
                  <a:gd name="connsiteY9" fmla="*/ 30624 h 38100"/>
                  <a:gd name="connsiteX10" fmla="*/ 98316 w 180975"/>
                  <a:gd name="connsiteY10" fmla="*/ 35749 h 38100"/>
                  <a:gd name="connsiteX11" fmla="*/ 175203 w 180975"/>
                  <a:gd name="connsiteY11" fmla="*/ 35749 h 38100"/>
                  <a:gd name="connsiteX12" fmla="*/ 175203 w 180975"/>
                  <a:gd name="connsiteY12" fmla="*/ 868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38100">
                    <a:moveTo>
                      <a:pt x="175203" y="8687"/>
                    </a:moveTo>
                    <a:lnTo>
                      <a:pt x="98316" y="8687"/>
                    </a:lnTo>
                    <a:lnTo>
                      <a:pt x="98316" y="13820"/>
                    </a:lnTo>
                    <a:lnTo>
                      <a:pt x="52131" y="13820"/>
                    </a:lnTo>
                    <a:lnTo>
                      <a:pt x="52131" y="0"/>
                    </a:lnTo>
                    <a:lnTo>
                      <a:pt x="0" y="0"/>
                    </a:lnTo>
                    <a:lnTo>
                      <a:pt x="0" y="44453"/>
                    </a:lnTo>
                    <a:lnTo>
                      <a:pt x="52131" y="44453"/>
                    </a:lnTo>
                    <a:lnTo>
                      <a:pt x="52131" y="30624"/>
                    </a:lnTo>
                    <a:lnTo>
                      <a:pt x="98316" y="30624"/>
                    </a:lnTo>
                    <a:lnTo>
                      <a:pt x="98316" y="35749"/>
                    </a:lnTo>
                    <a:lnTo>
                      <a:pt x="175203" y="35749"/>
                    </a:lnTo>
                    <a:cubicBezTo>
                      <a:pt x="194866" y="35749"/>
                      <a:pt x="194860" y="8688"/>
                      <a:pt x="175203" y="8687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E5FD85D-FDDF-4873-AC88-DC8D9390FE22}"/>
                  </a:ext>
                </a:extLst>
              </p:cNvPr>
              <p:cNvSpPr/>
              <p:nvPr/>
            </p:nvSpPr>
            <p:spPr>
              <a:xfrm>
                <a:off x="4618069" y="2448355"/>
                <a:ext cx="235200" cy="67215"/>
              </a:xfrm>
              <a:custGeom>
                <a:avLst/>
                <a:gdLst>
                  <a:gd name="connsiteX0" fmla="*/ 68783 w 76200"/>
                  <a:gd name="connsiteY0" fmla="*/ 22280 h 19050"/>
                  <a:gd name="connsiteX1" fmla="*/ 9184 w 76200"/>
                  <a:gd name="connsiteY1" fmla="*/ 22280 h 19050"/>
                  <a:gd name="connsiteX2" fmla="*/ 9184 w 76200"/>
                  <a:gd name="connsiteY2" fmla="*/ 0 h 19050"/>
                  <a:gd name="connsiteX3" fmla="*/ 68783 w 76200"/>
                  <a:gd name="connsiteY3" fmla="*/ 0 h 19050"/>
                  <a:gd name="connsiteX4" fmla="*/ 68783 w 76200"/>
                  <a:gd name="connsiteY4" fmla="*/ 22280 h 19050"/>
                  <a:gd name="connsiteX0" fmla="*/ 9184 w 77963"/>
                  <a:gd name="connsiteY0" fmla="*/ 22280 h 28166"/>
                  <a:gd name="connsiteX1" fmla="*/ 9184 w 77963"/>
                  <a:gd name="connsiteY1" fmla="*/ 0 h 28166"/>
                  <a:gd name="connsiteX2" fmla="*/ 68783 w 77963"/>
                  <a:gd name="connsiteY2" fmla="*/ 0 h 28166"/>
                  <a:gd name="connsiteX3" fmla="*/ 68783 w 77963"/>
                  <a:gd name="connsiteY3" fmla="*/ 22280 h 28166"/>
                  <a:gd name="connsiteX4" fmla="*/ 15070 w 77963"/>
                  <a:gd name="connsiteY4" fmla="*/ 28166 h 28166"/>
                  <a:gd name="connsiteX0" fmla="*/ 9184 w 77963"/>
                  <a:gd name="connsiteY0" fmla="*/ 22280 h 22280"/>
                  <a:gd name="connsiteX1" fmla="*/ 9184 w 77963"/>
                  <a:gd name="connsiteY1" fmla="*/ 0 h 22280"/>
                  <a:gd name="connsiteX2" fmla="*/ 68783 w 77963"/>
                  <a:gd name="connsiteY2" fmla="*/ 0 h 22280"/>
                  <a:gd name="connsiteX3" fmla="*/ 68783 w 77963"/>
                  <a:gd name="connsiteY3" fmla="*/ 22280 h 2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63" h="22280">
                    <a:moveTo>
                      <a:pt x="9184" y="22280"/>
                    </a:moveTo>
                    <a:cubicBezTo>
                      <a:pt x="-2957" y="22280"/>
                      <a:pt x="-3165" y="0"/>
                      <a:pt x="9184" y="0"/>
                    </a:cubicBezTo>
                    <a:lnTo>
                      <a:pt x="68783" y="0"/>
                    </a:lnTo>
                    <a:cubicBezTo>
                      <a:pt x="80926" y="0"/>
                      <a:pt x="81122" y="22280"/>
                      <a:pt x="68783" y="22280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31D598B-827E-42F3-A7E4-8A12FC26D5B0}"/>
                  </a:ext>
                </a:extLst>
              </p:cNvPr>
              <p:cNvSpPr/>
              <p:nvPr/>
            </p:nvSpPr>
            <p:spPr>
              <a:xfrm>
                <a:off x="4618063" y="2664924"/>
                <a:ext cx="235216" cy="67206"/>
              </a:xfrm>
              <a:custGeom>
                <a:avLst/>
                <a:gdLst>
                  <a:gd name="connsiteX0" fmla="*/ 68785 w 76200"/>
                  <a:gd name="connsiteY0" fmla="*/ 22277 h 19050"/>
                  <a:gd name="connsiteX1" fmla="*/ 9186 w 76200"/>
                  <a:gd name="connsiteY1" fmla="*/ 22277 h 19050"/>
                  <a:gd name="connsiteX2" fmla="*/ 9186 w 76200"/>
                  <a:gd name="connsiteY2" fmla="*/ 0 h 19050"/>
                  <a:gd name="connsiteX3" fmla="*/ 68785 w 76200"/>
                  <a:gd name="connsiteY3" fmla="*/ 0 h 19050"/>
                  <a:gd name="connsiteX4" fmla="*/ 68785 w 76200"/>
                  <a:gd name="connsiteY4" fmla="*/ 22277 h 19050"/>
                  <a:gd name="connsiteX0" fmla="*/ 68785 w 77968"/>
                  <a:gd name="connsiteY0" fmla="*/ 0 h 22277"/>
                  <a:gd name="connsiteX1" fmla="*/ 68785 w 77968"/>
                  <a:gd name="connsiteY1" fmla="*/ 22277 h 22277"/>
                  <a:gd name="connsiteX2" fmla="*/ 9186 w 77968"/>
                  <a:gd name="connsiteY2" fmla="*/ 22277 h 22277"/>
                  <a:gd name="connsiteX3" fmla="*/ 9186 w 77968"/>
                  <a:gd name="connsiteY3" fmla="*/ 0 h 22277"/>
                  <a:gd name="connsiteX4" fmla="*/ 74671 w 77968"/>
                  <a:gd name="connsiteY4" fmla="*/ 5886 h 22277"/>
                  <a:gd name="connsiteX0" fmla="*/ 68785 w 77968"/>
                  <a:gd name="connsiteY0" fmla="*/ 0 h 22277"/>
                  <a:gd name="connsiteX1" fmla="*/ 68785 w 77968"/>
                  <a:gd name="connsiteY1" fmla="*/ 22277 h 22277"/>
                  <a:gd name="connsiteX2" fmla="*/ 9186 w 77968"/>
                  <a:gd name="connsiteY2" fmla="*/ 22277 h 22277"/>
                  <a:gd name="connsiteX3" fmla="*/ 9186 w 77968"/>
                  <a:gd name="connsiteY3" fmla="*/ 0 h 2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68" h="22277">
                    <a:moveTo>
                      <a:pt x="68785" y="0"/>
                    </a:moveTo>
                    <a:cubicBezTo>
                      <a:pt x="80929" y="0"/>
                      <a:pt x="81130" y="22277"/>
                      <a:pt x="68785" y="22277"/>
                    </a:cubicBezTo>
                    <a:lnTo>
                      <a:pt x="9186" y="22277"/>
                    </a:lnTo>
                    <a:cubicBezTo>
                      <a:pt x="-2959" y="22277"/>
                      <a:pt x="-3164" y="0"/>
                      <a:pt x="9186" y="0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2D552DF-8152-4FC0-A822-FC24A486DACA}"/>
                  </a:ext>
                </a:extLst>
              </p:cNvPr>
              <p:cNvCxnSpPr>
                <a:stCxn id="21" idx="2"/>
                <a:endCxn id="21" idx="9"/>
              </p:cNvCxnSpPr>
              <p:nvPr/>
            </p:nvCxnSpPr>
            <p:spPr>
              <a:xfrm>
                <a:off x="4955829" y="2564883"/>
                <a:ext cx="0" cy="50695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DF60EB-8268-452E-97C2-81B33F834FD5}"/>
                </a:ext>
              </a:extLst>
            </p:cNvPr>
            <p:cNvGrpSpPr/>
            <p:nvPr/>
          </p:nvGrpSpPr>
          <p:grpSpPr>
            <a:xfrm>
              <a:off x="4604410" y="2891017"/>
              <a:ext cx="319678" cy="106195"/>
              <a:chOff x="5141913" y="4919179"/>
              <a:chExt cx="1428750" cy="54686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8CF503D-6FF4-41A3-9026-D25CEB194AC1}"/>
                  </a:ext>
                </a:extLst>
              </p:cNvPr>
              <p:cNvSpPr/>
              <p:nvPr/>
            </p:nvSpPr>
            <p:spPr>
              <a:xfrm>
                <a:off x="5300679" y="4919179"/>
                <a:ext cx="1111218" cy="299215"/>
              </a:xfrm>
              <a:custGeom>
                <a:avLst/>
                <a:gdLst>
                  <a:gd name="connsiteX0" fmla="*/ 0 w 57150"/>
                  <a:gd name="connsiteY0" fmla="*/ 0 h 19050"/>
                  <a:gd name="connsiteX1" fmla="*/ 65395 w 57150"/>
                  <a:gd name="connsiteY1" fmla="*/ 0 h 19050"/>
                  <a:gd name="connsiteX2" fmla="*/ 65395 w 57150"/>
                  <a:gd name="connsiteY2" fmla="*/ 22021 h 19050"/>
                  <a:gd name="connsiteX3" fmla="*/ 0 w 57150"/>
                  <a:gd name="connsiteY3" fmla="*/ 22021 h 19050"/>
                  <a:gd name="connsiteX0" fmla="*/ 0 w 65395"/>
                  <a:gd name="connsiteY0" fmla="*/ 22021 h 39340"/>
                  <a:gd name="connsiteX1" fmla="*/ 0 w 65395"/>
                  <a:gd name="connsiteY1" fmla="*/ 0 h 39340"/>
                  <a:gd name="connsiteX2" fmla="*/ 65395 w 65395"/>
                  <a:gd name="connsiteY2" fmla="*/ 0 h 39340"/>
                  <a:gd name="connsiteX3" fmla="*/ 65395 w 65395"/>
                  <a:gd name="connsiteY3" fmla="*/ 22021 h 39340"/>
                  <a:gd name="connsiteX4" fmla="*/ 5886 w 65395"/>
                  <a:gd name="connsiteY4" fmla="*/ 39340 h 39340"/>
                  <a:gd name="connsiteX0" fmla="*/ 0 w 65395"/>
                  <a:gd name="connsiteY0" fmla="*/ 22021 h 22021"/>
                  <a:gd name="connsiteX1" fmla="*/ 0 w 65395"/>
                  <a:gd name="connsiteY1" fmla="*/ 0 h 22021"/>
                  <a:gd name="connsiteX2" fmla="*/ 65395 w 65395"/>
                  <a:gd name="connsiteY2" fmla="*/ 0 h 22021"/>
                  <a:gd name="connsiteX3" fmla="*/ 65395 w 65395"/>
                  <a:gd name="connsiteY3" fmla="*/ 22021 h 2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95" h="22021">
                    <a:moveTo>
                      <a:pt x="0" y="22021"/>
                    </a:moveTo>
                    <a:lnTo>
                      <a:pt x="0" y="0"/>
                    </a:lnTo>
                    <a:lnTo>
                      <a:pt x="65395" y="0"/>
                    </a:lnTo>
                    <a:lnTo>
                      <a:pt x="65395" y="22021"/>
                    </a:ln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517875B2-700D-4FE8-8E06-874C3075697C}"/>
                  </a:ext>
                </a:extLst>
              </p:cNvPr>
              <p:cNvSpPr/>
              <p:nvPr/>
            </p:nvSpPr>
            <p:spPr>
              <a:xfrm>
                <a:off x="5141913" y="5218394"/>
                <a:ext cx="1428750" cy="247650"/>
              </a:xfrm>
              <a:prstGeom prst="round2SameRect">
                <a:avLst>
                  <a:gd name="adj1" fmla="val 39744"/>
                  <a:gd name="adj2" fmla="val 0"/>
                </a:avLst>
              </a:prstGeom>
              <a:noFill/>
              <a:ln w="2222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6BA545-CBE2-497E-B5B8-DE02FC929BFD}"/>
                </a:ext>
              </a:extLst>
            </p:cNvPr>
            <p:cNvGrpSpPr/>
            <p:nvPr/>
          </p:nvGrpSpPr>
          <p:grpSpPr>
            <a:xfrm rot="2661095">
              <a:off x="4686390" y="2756526"/>
              <a:ext cx="155745" cy="159030"/>
              <a:chOff x="8250156" y="2459214"/>
              <a:chExt cx="202475" cy="20674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4942606-42F6-441C-937D-306675FAC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327" y="2515059"/>
                <a:ext cx="47775" cy="47764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A94C3DB-63F3-41C9-B5EE-F6B36FCEBF99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8404856" y="2459214"/>
                <a:ext cx="47775" cy="47764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792569F-C8D8-42A1-B1FB-666FFFC021F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8250156" y="2618198"/>
                <a:ext cx="47775" cy="47764"/>
              </a:xfrm>
              <a:prstGeom prst="line">
                <a:avLst/>
              </a:prstGeom>
              <a:ln w="22225" cap="rnd">
                <a:solidFill>
                  <a:schemeClr val="bg1"/>
                </a:solidFill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45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E9EA6F-0E6F-4A47-9E22-4004299B6A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8475"/>
            <a:ext cx="13429435" cy="482600"/>
          </a:xfrm>
        </p:spPr>
        <p:txBody>
          <a:bodyPr/>
          <a:lstStyle/>
          <a:p>
            <a:r>
              <a:rPr lang="en-GB" dirty="0"/>
              <a:t>Decision of the insolvency court of </a:t>
            </a:r>
            <a:r>
              <a:rPr lang="en-GB" dirty="0" err="1"/>
              <a:t>Korneuburg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E81193-909D-4298-8A2F-0322F4B8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10" name="Freeform 177">
            <a:extLst>
              <a:ext uri="{FF2B5EF4-FFF2-40B4-BE49-F238E27FC236}">
                <a16:creationId xmlns:a16="http://schemas.microsoft.com/office/drawing/2014/main" id="{0F5E8955-2716-4DF1-A7CC-BADC93236A9C}"/>
              </a:ext>
            </a:extLst>
          </p:cNvPr>
          <p:cNvSpPr>
            <a:spLocks noChangeAspect="1"/>
          </p:cNvSpPr>
          <p:nvPr/>
        </p:nvSpPr>
        <p:spPr bwMode="gray">
          <a:xfrm>
            <a:off x="6597332" y="5073408"/>
            <a:ext cx="617426" cy="53009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35D174F-89E7-4642-A3E4-CB7E6697EB71}"/>
              </a:ext>
            </a:extLst>
          </p:cNvPr>
          <p:cNvSpPr>
            <a:spLocks noChangeAspect="1"/>
          </p:cNvSpPr>
          <p:nvPr/>
        </p:nvSpPr>
        <p:spPr bwMode="gray">
          <a:xfrm>
            <a:off x="2488025" y="2567601"/>
            <a:ext cx="1138804" cy="58740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150">
            <a:extLst>
              <a:ext uri="{FF2B5EF4-FFF2-40B4-BE49-F238E27FC236}">
                <a16:creationId xmlns:a16="http://schemas.microsoft.com/office/drawing/2014/main" id="{6AB72BF7-A485-4799-85EB-9201544C60AA}"/>
              </a:ext>
            </a:extLst>
          </p:cNvPr>
          <p:cNvSpPr>
            <a:spLocks noChangeAspect="1"/>
          </p:cNvSpPr>
          <p:nvPr/>
        </p:nvSpPr>
        <p:spPr bwMode="gray">
          <a:xfrm>
            <a:off x="5657480" y="918616"/>
            <a:ext cx="2819570" cy="2421242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153">
            <a:extLst>
              <a:ext uri="{FF2B5EF4-FFF2-40B4-BE49-F238E27FC236}">
                <a16:creationId xmlns:a16="http://schemas.microsoft.com/office/drawing/2014/main" id="{264C91B1-9134-4350-B473-AF4C0863CAF9}"/>
              </a:ext>
            </a:extLst>
          </p:cNvPr>
          <p:cNvSpPr>
            <a:spLocks noChangeAspect="1"/>
          </p:cNvSpPr>
          <p:nvPr/>
        </p:nvSpPr>
        <p:spPr bwMode="gray">
          <a:xfrm>
            <a:off x="7406853" y="3597741"/>
            <a:ext cx="617426" cy="38682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reeform 154">
            <a:extLst>
              <a:ext uri="{FF2B5EF4-FFF2-40B4-BE49-F238E27FC236}">
                <a16:creationId xmlns:a16="http://schemas.microsoft.com/office/drawing/2014/main" id="{0338AE2E-9236-48DD-85E3-8341B825D89D}"/>
              </a:ext>
            </a:extLst>
          </p:cNvPr>
          <p:cNvSpPr>
            <a:spLocks noChangeAspect="1"/>
          </p:cNvSpPr>
          <p:nvPr/>
        </p:nvSpPr>
        <p:spPr bwMode="gray">
          <a:xfrm>
            <a:off x="7255924" y="3783990"/>
            <a:ext cx="356735" cy="14326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 157">
            <a:extLst>
              <a:ext uri="{FF2B5EF4-FFF2-40B4-BE49-F238E27FC236}">
                <a16:creationId xmlns:a16="http://schemas.microsoft.com/office/drawing/2014/main" id="{34D0A92C-2FBE-4657-A361-7010CFD7B0A0}"/>
              </a:ext>
            </a:extLst>
          </p:cNvPr>
          <p:cNvSpPr>
            <a:spLocks noChangeAspect="1"/>
          </p:cNvSpPr>
          <p:nvPr/>
        </p:nvSpPr>
        <p:spPr bwMode="gray">
          <a:xfrm>
            <a:off x="4244260" y="3798321"/>
            <a:ext cx="260691" cy="171924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63">
            <a:extLst>
              <a:ext uri="{FF2B5EF4-FFF2-40B4-BE49-F238E27FC236}">
                <a16:creationId xmlns:a16="http://schemas.microsoft.com/office/drawing/2014/main" id="{4D7217F1-7B1F-44B8-8268-5317E2D7B0BF}"/>
              </a:ext>
            </a:extLst>
          </p:cNvPr>
          <p:cNvSpPr>
            <a:spLocks noChangeAspect="1"/>
          </p:cNvSpPr>
          <p:nvPr/>
        </p:nvSpPr>
        <p:spPr bwMode="gray">
          <a:xfrm>
            <a:off x="6069101" y="5617837"/>
            <a:ext cx="96044" cy="1862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164">
            <a:extLst>
              <a:ext uri="{FF2B5EF4-FFF2-40B4-BE49-F238E27FC236}">
                <a16:creationId xmlns:a16="http://schemas.microsoft.com/office/drawing/2014/main" id="{E32A5812-0294-4C2F-BB74-2F92202EA9B0}"/>
              </a:ext>
            </a:extLst>
          </p:cNvPr>
          <p:cNvSpPr>
            <a:spLocks noChangeAspect="1"/>
          </p:cNvSpPr>
          <p:nvPr/>
        </p:nvSpPr>
        <p:spPr bwMode="gray">
          <a:xfrm>
            <a:off x="6027944" y="5861387"/>
            <a:ext cx="137203" cy="27221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178">
            <a:extLst>
              <a:ext uri="{FF2B5EF4-FFF2-40B4-BE49-F238E27FC236}">
                <a16:creationId xmlns:a16="http://schemas.microsoft.com/office/drawing/2014/main" id="{E417F210-FD09-4288-9EAE-F4C2044811D4}"/>
              </a:ext>
            </a:extLst>
          </p:cNvPr>
          <p:cNvSpPr>
            <a:spLocks noChangeAspect="1"/>
          </p:cNvSpPr>
          <p:nvPr/>
        </p:nvSpPr>
        <p:spPr bwMode="gray">
          <a:xfrm>
            <a:off x="6844306" y="5273988"/>
            <a:ext cx="411616" cy="37250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179">
            <a:extLst>
              <a:ext uri="{FF2B5EF4-FFF2-40B4-BE49-F238E27FC236}">
                <a16:creationId xmlns:a16="http://schemas.microsoft.com/office/drawing/2014/main" id="{F457B37F-754E-4F11-B0E0-99AF7C4270E5}"/>
              </a:ext>
            </a:extLst>
          </p:cNvPr>
          <p:cNvSpPr>
            <a:spLocks noChangeAspect="1"/>
          </p:cNvSpPr>
          <p:nvPr/>
        </p:nvSpPr>
        <p:spPr bwMode="gray">
          <a:xfrm>
            <a:off x="7132436" y="5159373"/>
            <a:ext cx="480218" cy="558747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180">
            <a:extLst>
              <a:ext uri="{FF2B5EF4-FFF2-40B4-BE49-F238E27FC236}">
                <a16:creationId xmlns:a16="http://schemas.microsoft.com/office/drawing/2014/main" id="{DBD2E8EB-A50E-4270-99FF-DF9C570E33B5}"/>
              </a:ext>
            </a:extLst>
          </p:cNvPr>
          <p:cNvSpPr>
            <a:spLocks noChangeAspect="1"/>
          </p:cNvSpPr>
          <p:nvPr/>
        </p:nvSpPr>
        <p:spPr bwMode="gray">
          <a:xfrm>
            <a:off x="7365685" y="5660812"/>
            <a:ext cx="274412" cy="229231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181">
            <a:extLst>
              <a:ext uri="{FF2B5EF4-FFF2-40B4-BE49-F238E27FC236}">
                <a16:creationId xmlns:a16="http://schemas.microsoft.com/office/drawing/2014/main" id="{BC8F2218-EB9D-493B-9125-F05DDB9975F3}"/>
              </a:ext>
            </a:extLst>
          </p:cNvPr>
          <p:cNvSpPr>
            <a:spLocks noChangeAspect="1"/>
          </p:cNvSpPr>
          <p:nvPr/>
        </p:nvSpPr>
        <p:spPr bwMode="gray">
          <a:xfrm>
            <a:off x="6501289" y="6262535"/>
            <a:ext cx="288131" cy="17192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190">
            <a:extLst>
              <a:ext uri="{FF2B5EF4-FFF2-40B4-BE49-F238E27FC236}">
                <a16:creationId xmlns:a16="http://schemas.microsoft.com/office/drawing/2014/main" id="{9475ED2C-06D5-4050-9C22-D3D8E9A33AF8}"/>
              </a:ext>
            </a:extLst>
          </p:cNvPr>
          <p:cNvSpPr>
            <a:spLocks noChangeAspect="1"/>
          </p:cNvSpPr>
          <p:nvPr/>
        </p:nvSpPr>
        <p:spPr bwMode="gray">
          <a:xfrm>
            <a:off x="7228527" y="5646492"/>
            <a:ext cx="178367" cy="40115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58">
            <a:extLst>
              <a:ext uri="{FF2B5EF4-FFF2-40B4-BE49-F238E27FC236}">
                <a16:creationId xmlns:a16="http://schemas.microsoft.com/office/drawing/2014/main" id="{FC082B18-135F-4038-A595-102C1626E0AE}"/>
              </a:ext>
            </a:extLst>
          </p:cNvPr>
          <p:cNvSpPr>
            <a:spLocks noChangeAspect="1"/>
          </p:cNvSpPr>
          <p:nvPr/>
        </p:nvSpPr>
        <p:spPr bwMode="gray">
          <a:xfrm>
            <a:off x="3997304" y="3927260"/>
            <a:ext cx="452779" cy="444131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 156">
            <a:extLst>
              <a:ext uri="{FF2B5EF4-FFF2-40B4-BE49-F238E27FC236}">
                <a16:creationId xmlns:a16="http://schemas.microsoft.com/office/drawing/2014/main" id="{14133A5D-338E-4F88-A102-D708E824496F}"/>
              </a:ext>
            </a:extLst>
          </p:cNvPr>
          <p:cNvSpPr>
            <a:spLocks noChangeAspect="1"/>
          </p:cNvSpPr>
          <p:nvPr/>
        </p:nvSpPr>
        <p:spPr bwMode="gray">
          <a:xfrm>
            <a:off x="4463787" y="3225246"/>
            <a:ext cx="864393" cy="1375373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Freeform 160">
            <a:extLst>
              <a:ext uri="{FF2B5EF4-FFF2-40B4-BE49-F238E27FC236}">
                <a16:creationId xmlns:a16="http://schemas.microsoft.com/office/drawing/2014/main" id="{4B98A2B7-478A-4544-8A24-8BB4B5F530D1}"/>
              </a:ext>
            </a:extLst>
          </p:cNvPr>
          <p:cNvSpPr>
            <a:spLocks noChangeAspect="1"/>
          </p:cNvSpPr>
          <p:nvPr/>
        </p:nvSpPr>
        <p:spPr bwMode="gray">
          <a:xfrm>
            <a:off x="4601010" y="4428705"/>
            <a:ext cx="1399501" cy="1232115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162">
            <a:extLst>
              <a:ext uri="{FF2B5EF4-FFF2-40B4-BE49-F238E27FC236}">
                <a16:creationId xmlns:a16="http://schemas.microsoft.com/office/drawing/2014/main" id="{AE80E4DA-7877-4983-92F9-A277194D246D}"/>
              </a:ext>
            </a:extLst>
          </p:cNvPr>
          <p:cNvSpPr>
            <a:spLocks noChangeAspect="1"/>
          </p:cNvSpPr>
          <p:nvPr/>
        </p:nvSpPr>
        <p:spPr bwMode="gray">
          <a:xfrm>
            <a:off x="4107062" y="5488889"/>
            <a:ext cx="1344618" cy="1017208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161">
            <a:extLst>
              <a:ext uri="{FF2B5EF4-FFF2-40B4-BE49-F238E27FC236}">
                <a16:creationId xmlns:a16="http://schemas.microsoft.com/office/drawing/2014/main" id="{B2ADFA9C-9E44-44A4-B673-E30840891106}"/>
              </a:ext>
            </a:extLst>
          </p:cNvPr>
          <p:cNvSpPr>
            <a:spLocks noChangeAspect="1"/>
          </p:cNvSpPr>
          <p:nvPr/>
        </p:nvSpPr>
        <p:spPr bwMode="gray">
          <a:xfrm>
            <a:off x="4079632" y="5689468"/>
            <a:ext cx="370455" cy="687687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165">
            <a:extLst>
              <a:ext uri="{FF2B5EF4-FFF2-40B4-BE49-F238E27FC236}">
                <a16:creationId xmlns:a16="http://schemas.microsoft.com/office/drawing/2014/main" id="{92059BDE-26A9-4A60-A811-773FF5F6DCB7}"/>
              </a:ext>
            </a:extLst>
          </p:cNvPr>
          <p:cNvSpPr>
            <a:spLocks noChangeAspect="1"/>
          </p:cNvSpPr>
          <p:nvPr/>
        </p:nvSpPr>
        <p:spPr bwMode="gray">
          <a:xfrm>
            <a:off x="5396781" y="4385741"/>
            <a:ext cx="406306" cy="26870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170">
            <a:extLst>
              <a:ext uri="{FF2B5EF4-FFF2-40B4-BE49-F238E27FC236}">
                <a16:creationId xmlns:a16="http://schemas.microsoft.com/office/drawing/2014/main" id="{BE5C9A86-7D30-415F-BFC4-D17B82F15B9D}"/>
              </a:ext>
            </a:extLst>
          </p:cNvPr>
          <p:cNvSpPr>
            <a:spLocks noChangeAspect="1"/>
          </p:cNvSpPr>
          <p:nvPr/>
        </p:nvSpPr>
        <p:spPr bwMode="gray">
          <a:xfrm>
            <a:off x="5780960" y="3841306"/>
            <a:ext cx="981016" cy="1131823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Luxembourg">
            <a:extLst>
              <a:ext uri="{FF2B5EF4-FFF2-40B4-BE49-F238E27FC236}">
                <a16:creationId xmlns:a16="http://schemas.microsoft.com/office/drawing/2014/main" id="{DC024D11-8E21-4050-86A8-38A3F26665A3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42472" y="4535301"/>
            <a:ext cx="83313" cy="118789"/>
          </a:xfrm>
          <a:custGeom>
            <a:avLst/>
            <a:gdLst>
              <a:gd name="connsiteX0" fmla="*/ 26752 w 26752"/>
              <a:gd name="connsiteY0" fmla="*/ 5425 h 60193"/>
              <a:gd name="connsiteX1" fmla="*/ 26752 w 26752"/>
              <a:gd name="connsiteY1" fmla="*/ 5425 h 60193"/>
              <a:gd name="connsiteX2" fmla="*/ 5321 w 26752"/>
              <a:gd name="connsiteY2" fmla="*/ 662 h 60193"/>
              <a:gd name="connsiteX3" fmla="*/ 558 w 26752"/>
              <a:gd name="connsiteY3" fmla="*/ 7806 h 60193"/>
              <a:gd name="connsiteX4" fmla="*/ 2940 w 26752"/>
              <a:gd name="connsiteY4" fmla="*/ 24475 h 60193"/>
              <a:gd name="connsiteX5" fmla="*/ 7702 w 26752"/>
              <a:gd name="connsiteY5" fmla="*/ 48287 h 60193"/>
              <a:gd name="connsiteX6" fmla="*/ 10083 w 26752"/>
              <a:gd name="connsiteY6" fmla="*/ 55431 h 60193"/>
              <a:gd name="connsiteX7" fmla="*/ 17227 w 26752"/>
              <a:gd name="connsiteY7" fmla="*/ 60193 h 60193"/>
              <a:gd name="connsiteX8" fmla="*/ 24371 w 26752"/>
              <a:gd name="connsiteY8" fmla="*/ 36381 h 60193"/>
              <a:gd name="connsiteX9" fmla="*/ 26752 w 26752"/>
              <a:gd name="connsiteY9" fmla="*/ 29237 h 60193"/>
              <a:gd name="connsiteX10" fmla="*/ 24371 w 26752"/>
              <a:gd name="connsiteY10" fmla="*/ 7806 h 60193"/>
              <a:gd name="connsiteX11" fmla="*/ 26752 w 26752"/>
              <a:gd name="connsiteY11" fmla="*/ 5425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52" h="60193">
                <a:moveTo>
                  <a:pt x="26752" y="5425"/>
                </a:moveTo>
                <a:lnTo>
                  <a:pt x="26752" y="5425"/>
                </a:lnTo>
                <a:cubicBezTo>
                  <a:pt x="19608" y="3837"/>
                  <a:pt x="12609" y="0"/>
                  <a:pt x="5321" y="662"/>
                </a:cubicBezTo>
                <a:cubicBezTo>
                  <a:pt x="2471" y="921"/>
                  <a:pt x="843" y="4958"/>
                  <a:pt x="558" y="7806"/>
                </a:cubicBezTo>
                <a:cubicBezTo>
                  <a:pt x="0" y="13391"/>
                  <a:pt x="1965" y="18948"/>
                  <a:pt x="2940" y="24475"/>
                </a:cubicBezTo>
                <a:cubicBezTo>
                  <a:pt x="4347" y="32446"/>
                  <a:pt x="5143" y="40608"/>
                  <a:pt x="7702" y="48287"/>
                </a:cubicBezTo>
                <a:cubicBezTo>
                  <a:pt x="8496" y="50668"/>
                  <a:pt x="8515" y="53471"/>
                  <a:pt x="10083" y="55431"/>
                </a:cubicBezTo>
                <a:cubicBezTo>
                  <a:pt x="11871" y="57666"/>
                  <a:pt x="14846" y="58606"/>
                  <a:pt x="17227" y="60193"/>
                </a:cubicBezTo>
                <a:cubicBezTo>
                  <a:pt x="20826" y="45794"/>
                  <a:pt x="18571" y="53779"/>
                  <a:pt x="24371" y="36381"/>
                </a:cubicBezTo>
                <a:lnTo>
                  <a:pt x="26752" y="29237"/>
                </a:lnTo>
                <a:cubicBezTo>
                  <a:pt x="25958" y="22093"/>
                  <a:pt x="25553" y="14896"/>
                  <a:pt x="24371" y="7806"/>
                </a:cubicBezTo>
                <a:cubicBezTo>
                  <a:pt x="23958" y="5330"/>
                  <a:pt x="26355" y="5822"/>
                  <a:pt x="26752" y="54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500"/>
          </a:p>
        </p:txBody>
      </p:sp>
      <p:sp>
        <p:nvSpPr>
          <p:cNvPr id="31" name="Freeform 182">
            <a:extLst>
              <a:ext uri="{FF2B5EF4-FFF2-40B4-BE49-F238E27FC236}">
                <a16:creationId xmlns:a16="http://schemas.microsoft.com/office/drawing/2014/main" id="{F6106851-927F-4975-98F0-895C3C5B52A9}"/>
              </a:ext>
            </a:extLst>
          </p:cNvPr>
          <p:cNvSpPr>
            <a:spLocks noChangeAspect="1"/>
          </p:cNvSpPr>
          <p:nvPr/>
        </p:nvSpPr>
        <p:spPr bwMode="gray">
          <a:xfrm>
            <a:off x="5863304" y="5016097"/>
            <a:ext cx="1282873" cy="1260766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171">
            <a:extLst>
              <a:ext uri="{FF2B5EF4-FFF2-40B4-BE49-F238E27FC236}">
                <a16:creationId xmlns:a16="http://schemas.microsoft.com/office/drawing/2014/main" id="{780CB21E-2276-4D50-B06C-20387FD67504}"/>
              </a:ext>
            </a:extLst>
          </p:cNvPr>
          <p:cNvSpPr>
            <a:spLocks noChangeAspect="1"/>
          </p:cNvSpPr>
          <p:nvPr/>
        </p:nvSpPr>
        <p:spPr bwMode="gray">
          <a:xfrm>
            <a:off x="6432692" y="4428715"/>
            <a:ext cx="754630" cy="35817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73">
            <a:extLst>
              <a:ext uri="{FF2B5EF4-FFF2-40B4-BE49-F238E27FC236}">
                <a16:creationId xmlns:a16="http://schemas.microsoft.com/office/drawing/2014/main" id="{9ECE9202-51D6-4BB8-A204-A850C2A37DB1}"/>
              </a:ext>
            </a:extLst>
          </p:cNvPr>
          <p:cNvSpPr>
            <a:spLocks noChangeAspect="1"/>
          </p:cNvSpPr>
          <p:nvPr/>
        </p:nvSpPr>
        <p:spPr bwMode="gray">
          <a:xfrm>
            <a:off x="6151410" y="4729577"/>
            <a:ext cx="871254" cy="37250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175">
            <a:extLst>
              <a:ext uri="{FF2B5EF4-FFF2-40B4-BE49-F238E27FC236}">
                <a16:creationId xmlns:a16="http://schemas.microsoft.com/office/drawing/2014/main" id="{FFD9D467-2E02-4AD5-B59A-D7B464096ECB}"/>
              </a:ext>
            </a:extLst>
          </p:cNvPr>
          <p:cNvSpPr>
            <a:spLocks noChangeAspect="1"/>
          </p:cNvSpPr>
          <p:nvPr/>
        </p:nvSpPr>
        <p:spPr bwMode="gray">
          <a:xfrm>
            <a:off x="6899184" y="4801193"/>
            <a:ext cx="686027" cy="40115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reeform 176">
            <a:extLst>
              <a:ext uri="{FF2B5EF4-FFF2-40B4-BE49-F238E27FC236}">
                <a16:creationId xmlns:a16="http://schemas.microsoft.com/office/drawing/2014/main" id="{99213B89-CA20-4AD0-A9EA-E61534821518}"/>
              </a:ext>
            </a:extLst>
          </p:cNvPr>
          <p:cNvSpPr>
            <a:spLocks noChangeAspect="1"/>
          </p:cNvSpPr>
          <p:nvPr/>
        </p:nvSpPr>
        <p:spPr bwMode="gray">
          <a:xfrm>
            <a:off x="6556168" y="5016072"/>
            <a:ext cx="356735" cy="214903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 174">
            <a:extLst>
              <a:ext uri="{FF2B5EF4-FFF2-40B4-BE49-F238E27FC236}">
                <a16:creationId xmlns:a16="http://schemas.microsoft.com/office/drawing/2014/main" id="{26AEC566-004E-4787-AE71-F2F613794115}"/>
              </a:ext>
            </a:extLst>
          </p:cNvPr>
          <p:cNvSpPr>
            <a:spLocks noChangeAspect="1"/>
          </p:cNvSpPr>
          <p:nvPr/>
        </p:nvSpPr>
        <p:spPr bwMode="gray">
          <a:xfrm>
            <a:off x="6679658" y="3869948"/>
            <a:ext cx="1056485" cy="859611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Freeform 185">
            <a:extLst>
              <a:ext uri="{FF2B5EF4-FFF2-40B4-BE49-F238E27FC236}">
                <a16:creationId xmlns:a16="http://schemas.microsoft.com/office/drawing/2014/main" id="{A01EB56F-6187-41A2-9F55-46050322C537}"/>
              </a:ext>
            </a:extLst>
          </p:cNvPr>
          <p:cNvSpPr>
            <a:spLocks noChangeAspect="1"/>
          </p:cNvSpPr>
          <p:nvPr/>
        </p:nvSpPr>
        <p:spPr bwMode="gray">
          <a:xfrm>
            <a:off x="7365694" y="4844159"/>
            <a:ext cx="974156" cy="644711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186">
            <a:extLst>
              <a:ext uri="{FF2B5EF4-FFF2-40B4-BE49-F238E27FC236}">
                <a16:creationId xmlns:a16="http://schemas.microsoft.com/office/drawing/2014/main" id="{096E28C2-D9A1-4155-AE96-00D96C8312FB}"/>
              </a:ext>
            </a:extLst>
          </p:cNvPr>
          <p:cNvSpPr>
            <a:spLocks noChangeAspect="1"/>
          </p:cNvSpPr>
          <p:nvPr/>
        </p:nvSpPr>
        <p:spPr bwMode="gray">
          <a:xfrm>
            <a:off x="7544060" y="5417215"/>
            <a:ext cx="672307" cy="401156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234BE-5EA9-4138-9004-CEA92F190DCB}"/>
              </a:ext>
            </a:extLst>
          </p:cNvPr>
          <p:cNvGrpSpPr/>
          <p:nvPr/>
        </p:nvGrpSpPr>
        <p:grpSpPr>
          <a:xfrm>
            <a:off x="7310667" y="5775349"/>
            <a:ext cx="672289" cy="888324"/>
            <a:chOff x="4393366" y="4960299"/>
            <a:chExt cx="368927" cy="4870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88">
              <a:extLst>
                <a:ext uri="{FF2B5EF4-FFF2-40B4-BE49-F238E27FC236}">
                  <a16:creationId xmlns:a16="http://schemas.microsoft.com/office/drawing/2014/main" id="{9F9EC326-DD53-425D-91E4-F46CBB817A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6648" y="5408100"/>
              <a:ext cx="165645" cy="392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189">
              <a:extLst>
                <a:ext uri="{FF2B5EF4-FFF2-40B4-BE49-F238E27FC236}">
                  <a16:creationId xmlns:a16="http://schemas.microsoft.com/office/drawing/2014/main" id="{0EFBAF44-C14B-400D-819E-91067E1620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3366" y="4960299"/>
              <a:ext cx="353878" cy="384925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38" y="68"/>
                </a:cxn>
                <a:cxn ang="0">
                  <a:pos x="24" y="66"/>
                </a:cxn>
                <a:cxn ang="0">
                  <a:pos x="20" y="78"/>
                </a:cxn>
                <a:cxn ang="0">
                  <a:pos x="26" y="88"/>
                </a:cxn>
                <a:cxn ang="0">
                  <a:pos x="32" y="86"/>
                </a:cxn>
                <a:cxn ang="0">
                  <a:pos x="36" y="98"/>
                </a:cxn>
                <a:cxn ang="0">
                  <a:pos x="42" y="92"/>
                </a:cxn>
                <a:cxn ang="0">
                  <a:pos x="48" y="94"/>
                </a:cxn>
                <a:cxn ang="0">
                  <a:pos x="44" y="86"/>
                </a:cxn>
                <a:cxn ang="0">
                  <a:pos x="42" y="76"/>
                </a:cxn>
                <a:cxn ang="0">
                  <a:pos x="52" y="74"/>
                </a:cxn>
                <a:cxn ang="0">
                  <a:pos x="48" y="64"/>
                </a:cxn>
                <a:cxn ang="0">
                  <a:pos x="58" y="70"/>
                </a:cxn>
                <a:cxn ang="0">
                  <a:pos x="62" y="60"/>
                </a:cxn>
                <a:cxn ang="0">
                  <a:pos x="50" y="54"/>
                </a:cxn>
                <a:cxn ang="0">
                  <a:pos x="44" y="44"/>
                </a:cxn>
                <a:cxn ang="0">
                  <a:pos x="38" y="32"/>
                </a:cxn>
                <a:cxn ang="0">
                  <a:pos x="38" y="22"/>
                </a:cxn>
                <a:cxn ang="0">
                  <a:pos x="48" y="26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70" y="14"/>
                </a:cxn>
                <a:cxn ang="0">
                  <a:pos x="84" y="14"/>
                </a:cxn>
                <a:cxn ang="0">
                  <a:pos x="94" y="12"/>
                </a:cxn>
                <a:cxn ang="0">
                  <a:pos x="86" y="6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0" y="10"/>
                </a:cxn>
                <a:cxn ang="0">
                  <a:pos x="26" y="12"/>
                </a:cxn>
                <a:cxn ang="0">
                  <a:pos x="14" y="16"/>
                </a:cxn>
                <a:cxn ang="0">
                  <a:pos x="10" y="26"/>
                </a:cxn>
                <a:cxn ang="0">
                  <a:pos x="0" y="38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14" y="58"/>
                </a:cxn>
                <a:cxn ang="0">
                  <a:pos x="26" y="58"/>
                </a:cxn>
                <a:cxn ang="0">
                  <a:pos x="42" y="62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Freeform 216">
            <a:extLst>
              <a:ext uri="{FF2B5EF4-FFF2-40B4-BE49-F238E27FC236}">
                <a16:creationId xmlns:a16="http://schemas.microsoft.com/office/drawing/2014/main" id="{4426EE80-4C84-4D26-8131-0B817AEE3CBC}"/>
              </a:ext>
            </a:extLst>
          </p:cNvPr>
          <p:cNvSpPr>
            <a:spLocks noChangeAspect="1"/>
          </p:cNvSpPr>
          <p:nvPr/>
        </p:nvSpPr>
        <p:spPr bwMode="gray">
          <a:xfrm>
            <a:off x="8655989" y="6591738"/>
            <a:ext cx="205812" cy="11461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6701A6-A028-4981-94D4-9EBB230C5D35}"/>
              </a:ext>
            </a:extLst>
          </p:cNvPr>
          <p:cNvGrpSpPr/>
          <p:nvPr/>
        </p:nvGrpSpPr>
        <p:grpSpPr>
          <a:xfrm>
            <a:off x="6000474" y="3411480"/>
            <a:ext cx="500812" cy="444131"/>
            <a:chOff x="4726132" y="3413278"/>
            <a:chExt cx="452001" cy="4008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Freeform 168">
              <a:extLst>
                <a:ext uri="{FF2B5EF4-FFF2-40B4-BE49-F238E27FC236}">
                  <a16:creationId xmlns:a16="http://schemas.microsoft.com/office/drawing/2014/main" id="{BB77083D-2AC0-4AF1-960D-5D001B767A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11892" y="3697755"/>
              <a:ext cx="74295" cy="905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169">
              <a:extLst>
                <a:ext uri="{FF2B5EF4-FFF2-40B4-BE49-F238E27FC236}">
                  <a16:creationId xmlns:a16="http://schemas.microsoft.com/office/drawing/2014/main" id="{A8DDA8CA-5781-4917-8CA9-104B957ABA5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023341" y="3633104"/>
              <a:ext cx="154792" cy="15516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15" y="8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1" y="10"/>
                </a:cxn>
                <a:cxn ang="0">
                  <a:pos x="15" y="12"/>
                </a:cxn>
                <a:cxn ang="0">
                  <a:pos x="15" y="18"/>
                </a:cxn>
                <a:cxn ang="0">
                  <a:pos x="15" y="24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167">
              <a:extLst>
                <a:ext uri="{FF2B5EF4-FFF2-40B4-BE49-F238E27FC236}">
                  <a16:creationId xmlns:a16="http://schemas.microsoft.com/office/drawing/2014/main" id="{6C2AB628-3975-4123-A484-1CD380F5BD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26132" y="3413278"/>
              <a:ext cx="260049" cy="400844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14" y="62"/>
                </a:cxn>
                <a:cxn ang="0">
                  <a:pos x="8" y="54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8" y="4"/>
                </a:cxn>
                <a:cxn ang="0">
                  <a:pos x="36" y="12"/>
                </a:cxn>
                <a:cxn ang="0">
                  <a:pos x="32" y="16"/>
                </a:cxn>
                <a:cxn ang="0">
                  <a:pos x="34" y="22"/>
                </a:cxn>
                <a:cxn ang="0">
                  <a:pos x="42" y="26"/>
                </a:cxn>
                <a:cxn ang="0">
                  <a:pos x="42" y="32"/>
                </a:cxn>
                <a:cxn ang="0">
                  <a:pos x="32" y="34"/>
                </a:cxn>
                <a:cxn ang="0">
                  <a:pos x="24" y="38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24" y="60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7" name="Freeform 149">
            <a:extLst>
              <a:ext uri="{FF2B5EF4-FFF2-40B4-BE49-F238E27FC236}">
                <a16:creationId xmlns:a16="http://schemas.microsoft.com/office/drawing/2014/main" id="{8C165288-5B19-4101-B206-1D24607B099A}"/>
              </a:ext>
            </a:extLst>
          </p:cNvPr>
          <p:cNvSpPr>
            <a:spLocks noChangeAspect="1"/>
          </p:cNvSpPr>
          <p:nvPr/>
        </p:nvSpPr>
        <p:spPr bwMode="gray">
          <a:xfrm>
            <a:off x="6316067" y="1348424"/>
            <a:ext cx="1433795" cy="242124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Freeform 151">
            <a:extLst>
              <a:ext uri="{FF2B5EF4-FFF2-40B4-BE49-F238E27FC236}">
                <a16:creationId xmlns:a16="http://schemas.microsoft.com/office/drawing/2014/main" id="{0755FFBA-086B-4F71-B329-D44D3C53B498}"/>
              </a:ext>
            </a:extLst>
          </p:cNvPr>
          <p:cNvSpPr>
            <a:spLocks noChangeAspect="1"/>
          </p:cNvSpPr>
          <p:nvPr/>
        </p:nvSpPr>
        <p:spPr bwMode="gray">
          <a:xfrm>
            <a:off x="7681257" y="3081961"/>
            <a:ext cx="480218" cy="315191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Freeform 152">
            <a:extLst>
              <a:ext uri="{FF2B5EF4-FFF2-40B4-BE49-F238E27FC236}">
                <a16:creationId xmlns:a16="http://schemas.microsoft.com/office/drawing/2014/main" id="{B2A40576-2F1B-48B8-BD8B-5FB230E5E585}"/>
              </a:ext>
            </a:extLst>
          </p:cNvPr>
          <p:cNvSpPr>
            <a:spLocks noChangeAspect="1"/>
          </p:cNvSpPr>
          <p:nvPr/>
        </p:nvSpPr>
        <p:spPr bwMode="gray">
          <a:xfrm>
            <a:off x="7406855" y="3339844"/>
            <a:ext cx="795795" cy="386824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AD973A0A-E7EC-4237-BD52-109AB1A8AAB8}"/>
              </a:ext>
            </a:extLst>
          </p:cNvPr>
          <p:cNvSpPr>
            <a:spLocks noChangeAspect="1"/>
          </p:cNvSpPr>
          <p:nvPr/>
        </p:nvSpPr>
        <p:spPr bwMode="gray">
          <a:xfrm>
            <a:off x="5479099" y="4056200"/>
            <a:ext cx="411615" cy="401155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Freeform 148">
            <a:extLst>
              <a:ext uri="{FF2B5EF4-FFF2-40B4-BE49-F238E27FC236}">
                <a16:creationId xmlns:a16="http://schemas.microsoft.com/office/drawing/2014/main" id="{BAE15D7E-14F0-4B86-A1C0-C4F4CB23037C}"/>
              </a:ext>
            </a:extLst>
          </p:cNvPr>
          <p:cNvSpPr>
            <a:spLocks noChangeAspect="1"/>
          </p:cNvSpPr>
          <p:nvPr/>
        </p:nvSpPr>
        <p:spPr bwMode="gray">
          <a:xfrm>
            <a:off x="7379408" y="1133528"/>
            <a:ext cx="1166250" cy="1876824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Freeform 159">
            <a:extLst>
              <a:ext uri="{FF2B5EF4-FFF2-40B4-BE49-F238E27FC236}">
                <a16:creationId xmlns:a16="http://schemas.microsoft.com/office/drawing/2014/main" id="{C9B6A167-6A9F-4815-8B1D-69CB61EE280D}"/>
              </a:ext>
            </a:extLst>
          </p:cNvPr>
          <p:cNvSpPr>
            <a:spLocks noChangeAspect="1"/>
          </p:cNvSpPr>
          <p:nvPr/>
        </p:nvSpPr>
        <p:spPr bwMode="gray">
          <a:xfrm>
            <a:off x="5767243" y="4915821"/>
            <a:ext cx="480218" cy="272211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D9D9D9"/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Freeform 172">
            <a:extLst>
              <a:ext uri="{FF2B5EF4-FFF2-40B4-BE49-F238E27FC236}">
                <a16:creationId xmlns:a16="http://schemas.microsoft.com/office/drawing/2014/main" id="{1636FE15-ADC5-4B01-B173-3838F4375F3C}"/>
              </a:ext>
            </a:extLst>
          </p:cNvPr>
          <p:cNvSpPr>
            <a:spLocks noChangeAspect="1"/>
          </p:cNvSpPr>
          <p:nvPr/>
        </p:nvSpPr>
        <p:spPr bwMode="gray">
          <a:xfrm>
            <a:off x="6954063" y="4643592"/>
            <a:ext cx="617426" cy="272210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 188">
            <a:extLst>
              <a:ext uri="{FF2B5EF4-FFF2-40B4-BE49-F238E27FC236}">
                <a16:creationId xmlns:a16="http://schemas.microsoft.com/office/drawing/2014/main" id="{AE1C272E-DD5E-4B4D-88ED-E855CABB6F4A}"/>
              </a:ext>
            </a:extLst>
          </p:cNvPr>
          <p:cNvSpPr>
            <a:spLocks noChangeAspect="1"/>
          </p:cNvSpPr>
          <p:nvPr/>
        </p:nvSpPr>
        <p:spPr bwMode="gray">
          <a:xfrm>
            <a:off x="6600976" y="6481108"/>
            <a:ext cx="83921" cy="5065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3906D5-8F19-4041-8134-DE8468738D21}"/>
              </a:ext>
            </a:extLst>
          </p:cNvPr>
          <p:cNvGrpSpPr/>
          <p:nvPr/>
        </p:nvGrpSpPr>
        <p:grpSpPr>
          <a:xfrm>
            <a:off x="1656292" y="5486281"/>
            <a:ext cx="1939962" cy="996443"/>
            <a:chOff x="805351" y="5285860"/>
            <a:chExt cx="1750886" cy="89932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25B9C6-B1E7-44D7-A95B-F2BCC5424FDC}"/>
                </a:ext>
              </a:extLst>
            </p:cNvPr>
            <p:cNvSpPr txBox="1"/>
            <p:nvPr/>
          </p:nvSpPr>
          <p:spPr>
            <a:xfrm>
              <a:off x="1047472" y="5617335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 err="1"/>
                <a:t>No</a:t>
              </a:r>
              <a:r>
                <a:rPr lang="de-DE" sz="900" dirty="0"/>
                <a:t> EU Member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A365D02-09F7-4FFB-A7E3-484D7FBB4D04}"/>
                </a:ext>
              </a:extLst>
            </p:cNvPr>
            <p:cNvSpPr txBox="1"/>
            <p:nvPr/>
          </p:nvSpPr>
          <p:spPr>
            <a:xfrm>
              <a:off x="1047472" y="5966017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EU Member but </a:t>
              </a:r>
              <a:r>
                <a:rPr lang="de-DE" sz="900" dirty="0" err="1"/>
                <a:t>no</a:t>
              </a:r>
              <a:r>
                <a:rPr lang="de-DE" sz="900" dirty="0"/>
                <a:t> EIR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B95DDA-C7FB-4328-9C0C-D9D68B4C27A1}"/>
                </a:ext>
              </a:extLst>
            </p:cNvPr>
            <p:cNvSpPr/>
            <p:nvPr/>
          </p:nvSpPr>
          <p:spPr>
            <a:xfrm>
              <a:off x="813296" y="5649327"/>
              <a:ext cx="167640" cy="155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CF2228-4F22-41C1-8EF3-F0542AA5C6AC}"/>
                </a:ext>
              </a:extLst>
            </p:cNvPr>
            <p:cNvSpPr/>
            <p:nvPr/>
          </p:nvSpPr>
          <p:spPr>
            <a:xfrm>
              <a:off x="805351" y="5983121"/>
              <a:ext cx="167640" cy="155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912E77-F7E6-4889-B16F-2E3486D3401F}"/>
                </a:ext>
              </a:extLst>
            </p:cNvPr>
            <p:cNvSpPr/>
            <p:nvPr/>
          </p:nvSpPr>
          <p:spPr>
            <a:xfrm>
              <a:off x="813296" y="5321531"/>
              <a:ext cx="167640" cy="1551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BB80CC-8319-449F-BFE3-7708E4F57175}"/>
                </a:ext>
              </a:extLst>
            </p:cNvPr>
            <p:cNvSpPr txBox="1"/>
            <p:nvPr/>
          </p:nvSpPr>
          <p:spPr>
            <a:xfrm>
              <a:off x="1040864" y="5285860"/>
              <a:ext cx="1515373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Austrian Main </a:t>
              </a:r>
              <a:r>
                <a:rPr lang="de-DE" sz="900" dirty="0" err="1"/>
                <a:t>Insolvency</a:t>
              </a:r>
              <a:r>
                <a:rPr lang="de-DE" sz="900" dirty="0"/>
                <a:t> </a:t>
              </a:r>
              <a:r>
                <a:rPr lang="de-DE" sz="900" dirty="0" err="1"/>
                <a:t>Proceedings</a:t>
              </a:r>
              <a:r>
                <a:rPr lang="de-DE" sz="900" dirty="0"/>
                <a:t>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94CD96-B328-4850-B0B1-29E0E2DA588C}"/>
              </a:ext>
            </a:extLst>
          </p:cNvPr>
          <p:cNvGrpSpPr/>
          <p:nvPr/>
        </p:nvGrpSpPr>
        <p:grpSpPr>
          <a:xfrm>
            <a:off x="2761842" y="2268282"/>
            <a:ext cx="6275265" cy="4715131"/>
            <a:chOff x="1803150" y="2381500"/>
            <a:chExt cx="5663653" cy="425557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2036E2-83B7-4F22-A780-400DFA9A2A81}"/>
                </a:ext>
              </a:extLst>
            </p:cNvPr>
            <p:cNvSpPr txBox="1"/>
            <p:nvPr/>
          </p:nvSpPr>
          <p:spPr>
            <a:xfrm>
              <a:off x="2889977" y="4035083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Ireland</a:t>
              </a:r>
              <a:endParaRPr lang="de-DE" sz="5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60C4D23-A4E3-4481-9D05-2332DC0606AA}"/>
                </a:ext>
              </a:extLst>
            </p:cNvPr>
            <p:cNvSpPr txBox="1"/>
            <p:nvPr/>
          </p:nvSpPr>
          <p:spPr>
            <a:xfrm>
              <a:off x="3515796" y="4141396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United </a:t>
              </a:r>
              <a:r>
                <a:rPr lang="de-DE" sz="500" dirty="0" err="1"/>
                <a:t>Kingdom</a:t>
              </a:r>
              <a:endParaRPr lang="de-DE" sz="5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3F8ED4-D567-42B9-8944-CDBB351E9082}"/>
                </a:ext>
              </a:extLst>
            </p:cNvPr>
            <p:cNvSpPr txBox="1"/>
            <p:nvPr/>
          </p:nvSpPr>
          <p:spPr>
            <a:xfrm>
              <a:off x="3927440" y="4861502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France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98333A7-BA76-4256-8F4F-2FEF04B5BC3E}"/>
                </a:ext>
              </a:extLst>
            </p:cNvPr>
            <p:cNvSpPr txBox="1"/>
            <p:nvPr/>
          </p:nvSpPr>
          <p:spPr>
            <a:xfrm>
              <a:off x="3298291" y="5636728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Spain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76B8DA-2EC9-4A6D-B7C0-B942DADD3C98}"/>
                </a:ext>
              </a:extLst>
            </p:cNvPr>
            <p:cNvSpPr txBox="1"/>
            <p:nvPr/>
          </p:nvSpPr>
          <p:spPr>
            <a:xfrm rot="16200000">
              <a:off x="2887612" y="5675022"/>
              <a:ext cx="502630" cy="2349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500" dirty="0"/>
                <a:t>Portugal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B9BC401-A2D0-4833-9F25-DC3F8B5A1A07}"/>
                </a:ext>
              </a:extLst>
            </p:cNvPr>
            <p:cNvSpPr txBox="1"/>
            <p:nvPr/>
          </p:nvSpPr>
          <p:spPr>
            <a:xfrm>
              <a:off x="4147134" y="4352385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Belgium</a:t>
              </a:r>
              <a:endParaRPr lang="de-DE" sz="5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8DB62BF-297B-420A-B2A6-550F78BE5CA4}"/>
                </a:ext>
              </a:extLst>
            </p:cNvPr>
            <p:cNvSpPr txBox="1"/>
            <p:nvPr/>
          </p:nvSpPr>
          <p:spPr>
            <a:xfrm>
              <a:off x="4684181" y="422953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Germany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C16A7AA-2A7F-4008-9C2F-581E34BA6BFF}"/>
                </a:ext>
              </a:extLst>
            </p:cNvPr>
            <p:cNvSpPr txBox="1"/>
            <p:nvPr/>
          </p:nvSpPr>
          <p:spPr>
            <a:xfrm>
              <a:off x="4365627" y="4460212"/>
              <a:ext cx="575689" cy="228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Luxembourg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A05F97-47EC-4E65-9FF6-CD4FCCEE6D89}"/>
                </a:ext>
              </a:extLst>
            </p:cNvPr>
            <p:cNvSpPr txBox="1"/>
            <p:nvPr/>
          </p:nvSpPr>
          <p:spPr>
            <a:xfrm rot="3176624">
              <a:off x="4830673" y="5287107"/>
              <a:ext cx="502630" cy="234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Italy</a:t>
              </a:r>
              <a:endParaRPr lang="de-DE" sz="5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0AE2A6-F253-41E5-A2BC-718CBCD54E58}"/>
                </a:ext>
              </a:extLst>
            </p:cNvPr>
            <p:cNvSpPr txBox="1"/>
            <p:nvPr/>
          </p:nvSpPr>
          <p:spPr>
            <a:xfrm>
              <a:off x="5182462" y="4462100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Czech </a:t>
              </a:r>
              <a:r>
                <a:rPr lang="de-DE" sz="500" dirty="0" err="1"/>
                <a:t>Republic</a:t>
              </a:r>
              <a:endParaRPr lang="de-DE" sz="5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F69146-46B4-4449-AF8E-3ADC2DAD9D69}"/>
                </a:ext>
              </a:extLst>
            </p:cNvPr>
            <p:cNvSpPr txBox="1"/>
            <p:nvPr/>
          </p:nvSpPr>
          <p:spPr>
            <a:xfrm>
              <a:off x="5111512" y="4744003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Austria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6C9A23-7B2E-4958-9E99-F944A1B35F65}"/>
                </a:ext>
              </a:extLst>
            </p:cNvPr>
            <p:cNvSpPr txBox="1"/>
            <p:nvPr/>
          </p:nvSpPr>
          <p:spPr>
            <a:xfrm>
              <a:off x="5634947" y="4814561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Hungary</a:t>
              </a:r>
              <a:endParaRPr lang="de-DE" sz="5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4872197-5508-4633-93D8-6F3FC137AD09}"/>
                </a:ext>
              </a:extLst>
            </p:cNvPr>
            <p:cNvSpPr txBox="1"/>
            <p:nvPr/>
          </p:nvSpPr>
          <p:spPr>
            <a:xfrm>
              <a:off x="5110371" y="494291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Slovenia</a:t>
              </a:r>
              <a:endParaRPr lang="de-DE" sz="5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7F4691C-0363-49D8-BD81-0C05EFA7BF33}"/>
                </a:ext>
              </a:extLst>
            </p:cNvPr>
            <p:cNvSpPr txBox="1"/>
            <p:nvPr/>
          </p:nvSpPr>
          <p:spPr>
            <a:xfrm>
              <a:off x="5557429" y="4131184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Poland</a:t>
              </a:r>
              <a:endParaRPr lang="de-DE" sz="5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6DBD726-0B62-470A-8B79-A1DBC60C3F0B}"/>
                </a:ext>
              </a:extLst>
            </p:cNvPr>
            <p:cNvSpPr txBox="1"/>
            <p:nvPr/>
          </p:nvSpPr>
          <p:spPr>
            <a:xfrm>
              <a:off x="6143984" y="4968316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Romania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53EC170-66C2-485C-B744-230D482C1115}"/>
                </a:ext>
              </a:extLst>
            </p:cNvPr>
            <p:cNvSpPr txBox="1"/>
            <p:nvPr/>
          </p:nvSpPr>
          <p:spPr>
            <a:xfrm>
              <a:off x="6127522" y="5360903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Bulgaria</a:t>
              </a:r>
              <a:endParaRPr lang="de-DE" sz="5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CF54C3-7F6B-4DCB-8C59-026E2F087546}"/>
                </a:ext>
              </a:extLst>
            </p:cNvPr>
            <p:cNvSpPr txBox="1"/>
            <p:nvPr/>
          </p:nvSpPr>
          <p:spPr>
            <a:xfrm>
              <a:off x="6033268" y="5777134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Greece</a:t>
              </a:r>
              <a:endParaRPr lang="de-DE" sz="5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8CF257-D12F-4726-85AA-069EBDC8464D}"/>
                </a:ext>
              </a:extLst>
            </p:cNvPr>
            <p:cNvSpPr txBox="1"/>
            <p:nvPr/>
          </p:nvSpPr>
          <p:spPr>
            <a:xfrm>
              <a:off x="6964587" y="6401899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Cyprus</a:t>
              </a:r>
              <a:endParaRPr lang="de-DE" sz="500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928FA51-3482-4CA1-B387-51E4A2391F2E}"/>
                </a:ext>
              </a:extLst>
            </p:cNvPr>
            <p:cNvGrpSpPr/>
            <p:nvPr/>
          </p:nvGrpSpPr>
          <p:grpSpPr>
            <a:xfrm>
              <a:off x="4601390" y="3413278"/>
              <a:ext cx="502216" cy="400844"/>
              <a:chOff x="3598538" y="3664164"/>
              <a:chExt cx="305359" cy="243522"/>
            </a:xfrm>
            <a:solidFill>
              <a:schemeClr val="bg1">
                <a:lumMod val="85000"/>
              </a:schemeClr>
            </a:solidFill>
          </p:grpSpPr>
          <p:sp>
            <p:nvSpPr>
              <p:cNvPr id="96" name="Freeform 167">
                <a:extLst>
                  <a:ext uri="{FF2B5EF4-FFF2-40B4-BE49-F238E27FC236}">
                    <a16:creationId xmlns:a16="http://schemas.microsoft.com/office/drawing/2014/main" id="{109AF49C-E8DE-4D61-BEA3-99AF73A1A44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674388" y="3664164"/>
                <a:ext cx="158116" cy="243522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8729AC-0D18-43C2-A8AD-65800742BF55}"/>
                  </a:ext>
                </a:extLst>
              </p:cNvPr>
              <p:cNvSpPr txBox="1"/>
              <p:nvPr/>
            </p:nvSpPr>
            <p:spPr>
              <a:xfrm>
                <a:off x="3598538" y="3756555"/>
                <a:ext cx="305359" cy="76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Denmark</a:t>
                </a:r>
                <a:endParaRPr lang="de-DE" sz="500" dirty="0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C241D9F-9CF2-43D6-A80E-9679CB86E1CB}"/>
                </a:ext>
              </a:extLst>
            </p:cNvPr>
            <p:cNvSpPr txBox="1"/>
            <p:nvPr/>
          </p:nvSpPr>
          <p:spPr>
            <a:xfrm>
              <a:off x="5137545" y="2685375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Sweden</a:t>
              </a:r>
              <a:endParaRPr lang="de-DE" sz="5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2C2F89-E541-4C48-BEC9-A89F64842BA0}"/>
                </a:ext>
              </a:extLst>
            </p:cNvPr>
            <p:cNvSpPr txBox="1"/>
            <p:nvPr/>
          </p:nvSpPr>
          <p:spPr>
            <a:xfrm>
              <a:off x="6192821" y="3181800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Estonia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AED126E-8BAA-453E-B3CF-07D91F9EDC52}"/>
                </a:ext>
              </a:extLst>
            </p:cNvPr>
            <p:cNvSpPr txBox="1"/>
            <p:nvPr/>
          </p:nvSpPr>
          <p:spPr>
            <a:xfrm>
              <a:off x="6227125" y="346990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Latvia</a:t>
              </a:r>
              <a:endParaRPr lang="de-DE" sz="5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C09F06-41AF-42BA-AA6E-18016B4B757B}"/>
                </a:ext>
              </a:extLst>
            </p:cNvPr>
            <p:cNvSpPr txBox="1"/>
            <p:nvPr/>
          </p:nvSpPr>
          <p:spPr>
            <a:xfrm>
              <a:off x="6035338" y="368859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Lithuania</a:t>
              </a:r>
              <a:endParaRPr lang="de-DE" sz="5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D828BD-0124-4B61-81F6-BB61681ADF63}"/>
                </a:ext>
              </a:extLst>
            </p:cNvPr>
            <p:cNvSpPr txBox="1"/>
            <p:nvPr/>
          </p:nvSpPr>
          <p:spPr>
            <a:xfrm>
              <a:off x="4237717" y="4135793"/>
              <a:ext cx="502216" cy="15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Netherlands</a:t>
              </a:r>
              <a:endParaRPr lang="de-DE" sz="5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7F260AE-7876-49AC-897C-667E040D762C}"/>
                </a:ext>
              </a:extLst>
            </p:cNvPr>
            <p:cNvSpPr txBox="1"/>
            <p:nvPr/>
          </p:nvSpPr>
          <p:spPr>
            <a:xfrm>
              <a:off x="6305019" y="238150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Finland</a:t>
              </a:r>
              <a:endParaRPr lang="de-DE" sz="5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2BAB620-44E3-42B1-A4B1-2AAE9B168930}"/>
                </a:ext>
              </a:extLst>
            </p:cNvPr>
            <p:cNvSpPr txBox="1"/>
            <p:nvPr/>
          </p:nvSpPr>
          <p:spPr>
            <a:xfrm>
              <a:off x="4460755" y="4851118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Switzerland</a:t>
              </a:r>
              <a:endParaRPr lang="de-DE" sz="5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8EE68DB-19F9-463B-B163-0A164DC57AAA}"/>
                </a:ext>
              </a:extLst>
            </p:cNvPr>
            <p:cNvSpPr txBox="1"/>
            <p:nvPr/>
          </p:nvSpPr>
          <p:spPr>
            <a:xfrm>
              <a:off x="5299856" y="5040247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Croatia</a:t>
              </a:r>
              <a:r>
                <a:rPr lang="de-DE" sz="500" dirty="0"/>
                <a:t>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B484FD0-26C1-4BA4-AD3C-F281DB32DDC8}"/>
                </a:ext>
              </a:extLst>
            </p:cNvPr>
            <p:cNvSpPr txBox="1"/>
            <p:nvPr/>
          </p:nvSpPr>
          <p:spPr>
            <a:xfrm>
              <a:off x="1803150" y="289801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Iceland</a:t>
              </a:r>
              <a:endParaRPr lang="de-DE" sz="5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28E369-A6F3-4983-B178-DFBE692F703B}"/>
                </a:ext>
              </a:extLst>
            </p:cNvPr>
            <p:cNvSpPr txBox="1"/>
            <p:nvPr/>
          </p:nvSpPr>
          <p:spPr>
            <a:xfrm>
              <a:off x="5600086" y="4596720"/>
              <a:ext cx="502217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Slovakia</a:t>
              </a:r>
              <a:endParaRPr lang="de-DE" sz="5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A79BDF-6375-47EB-97AD-C6D3F3966CAD}"/>
                </a:ext>
              </a:extLst>
            </p:cNvPr>
            <p:cNvSpPr txBox="1"/>
            <p:nvPr/>
          </p:nvSpPr>
          <p:spPr>
            <a:xfrm>
              <a:off x="4521125" y="2777277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Norway</a:t>
              </a:r>
              <a:endParaRPr lang="de-DE" sz="5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2D73E47-C9F4-4AAD-845A-CFBD1E6DA7AF}"/>
                </a:ext>
              </a:extLst>
            </p:cNvPr>
            <p:cNvSpPr txBox="1"/>
            <p:nvPr/>
          </p:nvSpPr>
          <p:spPr>
            <a:xfrm>
              <a:off x="5216956" y="6256446"/>
              <a:ext cx="16579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Malta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D54B1E9D-21D2-4C22-914B-4E82DEA06B79}"/>
              </a:ext>
            </a:extLst>
          </p:cNvPr>
          <p:cNvGrpSpPr/>
          <p:nvPr/>
        </p:nvGrpSpPr>
        <p:grpSpPr>
          <a:xfrm>
            <a:off x="1650060" y="5094096"/>
            <a:ext cx="1986941" cy="1435834"/>
            <a:chOff x="805351" y="4948741"/>
            <a:chExt cx="1750886" cy="123644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2BE97F-4C60-445A-BD1F-B0713D7763E3}"/>
                </a:ext>
              </a:extLst>
            </p:cNvPr>
            <p:cNvSpPr txBox="1"/>
            <p:nvPr/>
          </p:nvSpPr>
          <p:spPr>
            <a:xfrm>
              <a:off x="1047471" y="4948741"/>
              <a:ext cx="1508765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German </a:t>
              </a:r>
              <a:r>
                <a:rPr lang="de-DE" sz="900" dirty="0" err="1"/>
                <a:t>Secondary</a:t>
              </a:r>
              <a:r>
                <a:rPr lang="de-DE" sz="900" dirty="0"/>
                <a:t> </a:t>
              </a:r>
              <a:r>
                <a:rPr lang="de-DE" sz="900" dirty="0" err="1"/>
                <a:t>Insolvency</a:t>
              </a:r>
              <a:r>
                <a:rPr lang="de-DE" sz="900" dirty="0"/>
                <a:t> </a:t>
              </a:r>
              <a:r>
                <a:rPr lang="de-DE" sz="900" dirty="0" err="1"/>
                <a:t>Proceedings</a:t>
              </a:r>
              <a:r>
                <a:rPr lang="de-DE" sz="900" dirty="0"/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4B1FF-A076-4179-BC7A-B728B0708DE5}"/>
                </a:ext>
              </a:extLst>
            </p:cNvPr>
            <p:cNvSpPr txBox="1"/>
            <p:nvPr/>
          </p:nvSpPr>
          <p:spPr>
            <a:xfrm>
              <a:off x="1047472" y="5617335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 err="1"/>
                <a:t>No</a:t>
              </a:r>
              <a:r>
                <a:rPr lang="de-DE" sz="900" dirty="0"/>
                <a:t> EU Member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8AD977-FBE7-4C4C-BF26-4DE6FE80DB72}"/>
                </a:ext>
              </a:extLst>
            </p:cNvPr>
            <p:cNvSpPr txBox="1"/>
            <p:nvPr/>
          </p:nvSpPr>
          <p:spPr>
            <a:xfrm>
              <a:off x="1047472" y="5966017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EU Member but </a:t>
              </a:r>
              <a:r>
                <a:rPr lang="de-DE" sz="900" dirty="0" err="1"/>
                <a:t>no</a:t>
              </a:r>
              <a:r>
                <a:rPr lang="de-DE" sz="900" dirty="0"/>
                <a:t> EIR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4E306C-00C2-48BC-86CC-9F0958F12ED8}"/>
                </a:ext>
              </a:extLst>
            </p:cNvPr>
            <p:cNvSpPr/>
            <p:nvPr/>
          </p:nvSpPr>
          <p:spPr>
            <a:xfrm>
              <a:off x="807720" y="4972093"/>
              <a:ext cx="167640" cy="1551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B3E7F7-0FFC-4760-B3D7-2FBD4B94FF75}"/>
                </a:ext>
              </a:extLst>
            </p:cNvPr>
            <p:cNvSpPr/>
            <p:nvPr/>
          </p:nvSpPr>
          <p:spPr>
            <a:xfrm>
              <a:off x="813296" y="5649327"/>
              <a:ext cx="167640" cy="155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13D79C-E9D9-479B-8886-E5EC074F7BEB}"/>
                </a:ext>
              </a:extLst>
            </p:cNvPr>
            <p:cNvSpPr/>
            <p:nvPr/>
          </p:nvSpPr>
          <p:spPr>
            <a:xfrm>
              <a:off x="805351" y="5983121"/>
              <a:ext cx="167640" cy="155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C9C3F70-54AA-46F0-9D09-10857B255280}"/>
                </a:ext>
              </a:extLst>
            </p:cNvPr>
            <p:cNvSpPr/>
            <p:nvPr/>
          </p:nvSpPr>
          <p:spPr>
            <a:xfrm>
              <a:off x="813296" y="5321531"/>
              <a:ext cx="167640" cy="1551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591A16-2554-4153-8597-B9622EB95C30}"/>
                </a:ext>
              </a:extLst>
            </p:cNvPr>
            <p:cNvSpPr txBox="1"/>
            <p:nvPr/>
          </p:nvSpPr>
          <p:spPr>
            <a:xfrm>
              <a:off x="1040864" y="5285860"/>
              <a:ext cx="1515373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Austrian </a:t>
              </a:r>
              <a:r>
                <a:rPr lang="de-DE" sz="900" dirty="0" err="1"/>
                <a:t>MainInsolvency</a:t>
              </a:r>
              <a:r>
                <a:rPr lang="de-DE" sz="900" dirty="0"/>
                <a:t> Proceedings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E9EA6F-0E6F-4A47-9E22-4004299B6A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12739"/>
            <a:ext cx="6211044" cy="586800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8475"/>
            <a:ext cx="9434087" cy="223200"/>
          </a:xfrm>
        </p:spPr>
        <p:txBody>
          <a:bodyPr/>
          <a:lstStyle/>
          <a:p>
            <a:r>
              <a:rPr lang="en-GB" dirty="0"/>
              <a:t>Follow-up considerations from the perspective of </a:t>
            </a:r>
            <a:r>
              <a:rPr lang="en-GB" dirty="0" err="1"/>
              <a:t>german</a:t>
            </a:r>
            <a:r>
              <a:rPr lang="en-GB" dirty="0"/>
              <a:t> insolvency proceedings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E81193-909D-4298-8A2F-0322F4B8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IEEI – 21st Colloquium, Milan, May 2022 </a:t>
            </a:r>
            <a:endParaRPr lang="en-GB" dirty="0"/>
          </a:p>
        </p:txBody>
      </p:sp>
      <p:sp>
        <p:nvSpPr>
          <p:cNvPr id="105" name="Freeform 177">
            <a:extLst>
              <a:ext uri="{FF2B5EF4-FFF2-40B4-BE49-F238E27FC236}">
                <a16:creationId xmlns:a16="http://schemas.microsoft.com/office/drawing/2014/main" id="{2B80FF17-A021-4936-9BE5-0C9057C17AD8}"/>
              </a:ext>
            </a:extLst>
          </p:cNvPr>
          <p:cNvSpPr>
            <a:spLocks noChangeAspect="1"/>
          </p:cNvSpPr>
          <p:nvPr/>
        </p:nvSpPr>
        <p:spPr bwMode="gray">
          <a:xfrm>
            <a:off x="6597332" y="5073408"/>
            <a:ext cx="617426" cy="53009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Freeform 10">
            <a:extLst>
              <a:ext uri="{FF2B5EF4-FFF2-40B4-BE49-F238E27FC236}">
                <a16:creationId xmlns:a16="http://schemas.microsoft.com/office/drawing/2014/main" id="{853FC13F-024A-4BFF-9CA5-D537216941A8}"/>
              </a:ext>
            </a:extLst>
          </p:cNvPr>
          <p:cNvSpPr>
            <a:spLocks noChangeAspect="1"/>
          </p:cNvSpPr>
          <p:nvPr/>
        </p:nvSpPr>
        <p:spPr bwMode="gray">
          <a:xfrm>
            <a:off x="2488025" y="2567601"/>
            <a:ext cx="1138804" cy="58740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Freeform 150">
            <a:extLst>
              <a:ext uri="{FF2B5EF4-FFF2-40B4-BE49-F238E27FC236}">
                <a16:creationId xmlns:a16="http://schemas.microsoft.com/office/drawing/2014/main" id="{8E10444A-1328-4A54-8CD1-99C99B524DDD}"/>
              </a:ext>
            </a:extLst>
          </p:cNvPr>
          <p:cNvSpPr>
            <a:spLocks noChangeAspect="1"/>
          </p:cNvSpPr>
          <p:nvPr/>
        </p:nvSpPr>
        <p:spPr bwMode="gray">
          <a:xfrm>
            <a:off x="5657480" y="918616"/>
            <a:ext cx="2819570" cy="2421242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Freeform 153">
            <a:extLst>
              <a:ext uri="{FF2B5EF4-FFF2-40B4-BE49-F238E27FC236}">
                <a16:creationId xmlns:a16="http://schemas.microsoft.com/office/drawing/2014/main" id="{677920A7-DBB1-417B-B5F5-91B170F0F1EA}"/>
              </a:ext>
            </a:extLst>
          </p:cNvPr>
          <p:cNvSpPr>
            <a:spLocks noChangeAspect="1"/>
          </p:cNvSpPr>
          <p:nvPr/>
        </p:nvSpPr>
        <p:spPr bwMode="gray">
          <a:xfrm>
            <a:off x="7406853" y="3597741"/>
            <a:ext cx="617426" cy="38682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Freeform 154">
            <a:extLst>
              <a:ext uri="{FF2B5EF4-FFF2-40B4-BE49-F238E27FC236}">
                <a16:creationId xmlns:a16="http://schemas.microsoft.com/office/drawing/2014/main" id="{08BACB3B-80AB-468E-8D88-1B55563242FE}"/>
              </a:ext>
            </a:extLst>
          </p:cNvPr>
          <p:cNvSpPr>
            <a:spLocks noChangeAspect="1"/>
          </p:cNvSpPr>
          <p:nvPr/>
        </p:nvSpPr>
        <p:spPr bwMode="gray">
          <a:xfrm>
            <a:off x="7255924" y="3783990"/>
            <a:ext cx="356735" cy="14326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Freeform 157">
            <a:extLst>
              <a:ext uri="{FF2B5EF4-FFF2-40B4-BE49-F238E27FC236}">
                <a16:creationId xmlns:a16="http://schemas.microsoft.com/office/drawing/2014/main" id="{39E8EFBD-72D3-4C1B-94B7-1E6CB42B6E3F}"/>
              </a:ext>
            </a:extLst>
          </p:cNvPr>
          <p:cNvSpPr>
            <a:spLocks noChangeAspect="1"/>
          </p:cNvSpPr>
          <p:nvPr/>
        </p:nvSpPr>
        <p:spPr bwMode="gray">
          <a:xfrm>
            <a:off x="4244260" y="3798321"/>
            <a:ext cx="260691" cy="171924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Freeform 163">
            <a:extLst>
              <a:ext uri="{FF2B5EF4-FFF2-40B4-BE49-F238E27FC236}">
                <a16:creationId xmlns:a16="http://schemas.microsoft.com/office/drawing/2014/main" id="{66A5D270-5BDA-47F5-B4FA-7A747BB187A5}"/>
              </a:ext>
            </a:extLst>
          </p:cNvPr>
          <p:cNvSpPr>
            <a:spLocks noChangeAspect="1"/>
          </p:cNvSpPr>
          <p:nvPr/>
        </p:nvSpPr>
        <p:spPr bwMode="gray">
          <a:xfrm>
            <a:off x="6069101" y="5617837"/>
            <a:ext cx="96044" cy="186249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Freeform 164">
            <a:extLst>
              <a:ext uri="{FF2B5EF4-FFF2-40B4-BE49-F238E27FC236}">
                <a16:creationId xmlns:a16="http://schemas.microsoft.com/office/drawing/2014/main" id="{0773E1E0-7722-48DE-A4D7-E86A205E2D6E}"/>
              </a:ext>
            </a:extLst>
          </p:cNvPr>
          <p:cNvSpPr>
            <a:spLocks noChangeAspect="1"/>
          </p:cNvSpPr>
          <p:nvPr/>
        </p:nvSpPr>
        <p:spPr bwMode="gray">
          <a:xfrm>
            <a:off x="6027944" y="5861387"/>
            <a:ext cx="137203" cy="272211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" name="Freeform 178">
            <a:extLst>
              <a:ext uri="{FF2B5EF4-FFF2-40B4-BE49-F238E27FC236}">
                <a16:creationId xmlns:a16="http://schemas.microsoft.com/office/drawing/2014/main" id="{0DA2D93C-2796-4F3F-875C-E6B561B060B0}"/>
              </a:ext>
            </a:extLst>
          </p:cNvPr>
          <p:cNvSpPr>
            <a:spLocks noChangeAspect="1"/>
          </p:cNvSpPr>
          <p:nvPr/>
        </p:nvSpPr>
        <p:spPr bwMode="gray">
          <a:xfrm>
            <a:off x="6844306" y="5273988"/>
            <a:ext cx="411616" cy="37250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Freeform 179">
            <a:extLst>
              <a:ext uri="{FF2B5EF4-FFF2-40B4-BE49-F238E27FC236}">
                <a16:creationId xmlns:a16="http://schemas.microsoft.com/office/drawing/2014/main" id="{812C62DE-20DE-4AE2-B5AB-11F19DAA6910}"/>
              </a:ext>
            </a:extLst>
          </p:cNvPr>
          <p:cNvSpPr>
            <a:spLocks noChangeAspect="1"/>
          </p:cNvSpPr>
          <p:nvPr/>
        </p:nvSpPr>
        <p:spPr bwMode="gray">
          <a:xfrm>
            <a:off x="7132436" y="5159373"/>
            <a:ext cx="480218" cy="558747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Freeform 180">
            <a:extLst>
              <a:ext uri="{FF2B5EF4-FFF2-40B4-BE49-F238E27FC236}">
                <a16:creationId xmlns:a16="http://schemas.microsoft.com/office/drawing/2014/main" id="{AB8919D5-5B76-4069-A221-CC2E0BE0ADD1}"/>
              </a:ext>
            </a:extLst>
          </p:cNvPr>
          <p:cNvSpPr>
            <a:spLocks noChangeAspect="1"/>
          </p:cNvSpPr>
          <p:nvPr/>
        </p:nvSpPr>
        <p:spPr bwMode="gray">
          <a:xfrm>
            <a:off x="7365685" y="5660812"/>
            <a:ext cx="274412" cy="229231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Freeform 181">
            <a:extLst>
              <a:ext uri="{FF2B5EF4-FFF2-40B4-BE49-F238E27FC236}">
                <a16:creationId xmlns:a16="http://schemas.microsoft.com/office/drawing/2014/main" id="{65A7469C-8D01-418E-91F6-CFD0FC64E86C}"/>
              </a:ext>
            </a:extLst>
          </p:cNvPr>
          <p:cNvSpPr>
            <a:spLocks noChangeAspect="1"/>
          </p:cNvSpPr>
          <p:nvPr/>
        </p:nvSpPr>
        <p:spPr bwMode="gray">
          <a:xfrm>
            <a:off x="6501289" y="6262535"/>
            <a:ext cx="288131" cy="17192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Freeform 190">
            <a:extLst>
              <a:ext uri="{FF2B5EF4-FFF2-40B4-BE49-F238E27FC236}">
                <a16:creationId xmlns:a16="http://schemas.microsoft.com/office/drawing/2014/main" id="{3472A19C-72CD-442A-ADE7-6FADF3683BF7}"/>
              </a:ext>
            </a:extLst>
          </p:cNvPr>
          <p:cNvSpPr>
            <a:spLocks noChangeAspect="1"/>
          </p:cNvSpPr>
          <p:nvPr/>
        </p:nvSpPr>
        <p:spPr bwMode="gray">
          <a:xfrm>
            <a:off x="7228527" y="5646492"/>
            <a:ext cx="178367" cy="40115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Freeform 158">
            <a:extLst>
              <a:ext uri="{FF2B5EF4-FFF2-40B4-BE49-F238E27FC236}">
                <a16:creationId xmlns:a16="http://schemas.microsoft.com/office/drawing/2014/main" id="{AB5F9941-B94D-4FFA-8AFA-394FE7192D00}"/>
              </a:ext>
            </a:extLst>
          </p:cNvPr>
          <p:cNvSpPr>
            <a:spLocks noChangeAspect="1"/>
          </p:cNvSpPr>
          <p:nvPr/>
        </p:nvSpPr>
        <p:spPr bwMode="gray">
          <a:xfrm>
            <a:off x="3997304" y="3927260"/>
            <a:ext cx="452779" cy="444131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Freeform 156">
            <a:extLst>
              <a:ext uri="{FF2B5EF4-FFF2-40B4-BE49-F238E27FC236}">
                <a16:creationId xmlns:a16="http://schemas.microsoft.com/office/drawing/2014/main" id="{7832D4F8-ED58-45B1-91D7-F1ECF6224389}"/>
              </a:ext>
            </a:extLst>
          </p:cNvPr>
          <p:cNvSpPr>
            <a:spLocks noChangeAspect="1"/>
          </p:cNvSpPr>
          <p:nvPr/>
        </p:nvSpPr>
        <p:spPr bwMode="gray">
          <a:xfrm>
            <a:off x="4463787" y="3225246"/>
            <a:ext cx="864393" cy="1375373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Freeform 160">
            <a:extLst>
              <a:ext uri="{FF2B5EF4-FFF2-40B4-BE49-F238E27FC236}">
                <a16:creationId xmlns:a16="http://schemas.microsoft.com/office/drawing/2014/main" id="{7619B789-63F4-4E76-9BB0-44712FADE2C9}"/>
              </a:ext>
            </a:extLst>
          </p:cNvPr>
          <p:cNvSpPr>
            <a:spLocks noChangeAspect="1"/>
          </p:cNvSpPr>
          <p:nvPr/>
        </p:nvSpPr>
        <p:spPr bwMode="gray">
          <a:xfrm>
            <a:off x="4601010" y="4428705"/>
            <a:ext cx="1399501" cy="1232115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1" name="Freeform 162">
            <a:extLst>
              <a:ext uri="{FF2B5EF4-FFF2-40B4-BE49-F238E27FC236}">
                <a16:creationId xmlns:a16="http://schemas.microsoft.com/office/drawing/2014/main" id="{B710238F-D61E-4389-935D-EAAF8E84FFFB}"/>
              </a:ext>
            </a:extLst>
          </p:cNvPr>
          <p:cNvSpPr>
            <a:spLocks noChangeAspect="1"/>
          </p:cNvSpPr>
          <p:nvPr/>
        </p:nvSpPr>
        <p:spPr bwMode="gray">
          <a:xfrm>
            <a:off x="4107062" y="5488889"/>
            <a:ext cx="1344618" cy="1017208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Freeform 161">
            <a:extLst>
              <a:ext uri="{FF2B5EF4-FFF2-40B4-BE49-F238E27FC236}">
                <a16:creationId xmlns:a16="http://schemas.microsoft.com/office/drawing/2014/main" id="{8FA73FAB-19AD-4F5B-BCF9-4BCFB451CE2D}"/>
              </a:ext>
            </a:extLst>
          </p:cNvPr>
          <p:cNvSpPr>
            <a:spLocks noChangeAspect="1"/>
          </p:cNvSpPr>
          <p:nvPr/>
        </p:nvSpPr>
        <p:spPr bwMode="gray">
          <a:xfrm>
            <a:off x="4079632" y="5689468"/>
            <a:ext cx="370455" cy="687687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Freeform 165">
            <a:extLst>
              <a:ext uri="{FF2B5EF4-FFF2-40B4-BE49-F238E27FC236}">
                <a16:creationId xmlns:a16="http://schemas.microsoft.com/office/drawing/2014/main" id="{E21CDB65-BB1B-4CC6-8DFF-C8CFE55DBB9C}"/>
              </a:ext>
            </a:extLst>
          </p:cNvPr>
          <p:cNvSpPr>
            <a:spLocks noChangeAspect="1"/>
          </p:cNvSpPr>
          <p:nvPr/>
        </p:nvSpPr>
        <p:spPr bwMode="gray">
          <a:xfrm>
            <a:off x="5396781" y="4385741"/>
            <a:ext cx="406306" cy="26870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Freeform 170">
            <a:extLst>
              <a:ext uri="{FF2B5EF4-FFF2-40B4-BE49-F238E27FC236}">
                <a16:creationId xmlns:a16="http://schemas.microsoft.com/office/drawing/2014/main" id="{7610ED91-8338-45C8-AA41-810D6C32EC6B}"/>
              </a:ext>
            </a:extLst>
          </p:cNvPr>
          <p:cNvSpPr>
            <a:spLocks noChangeAspect="1"/>
          </p:cNvSpPr>
          <p:nvPr/>
        </p:nvSpPr>
        <p:spPr bwMode="gray">
          <a:xfrm>
            <a:off x="5780960" y="3841306"/>
            <a:ext cx="981016" cy="1131823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Luxembourg">
            <a:extLst>
              <a:ext uri="{FF2B5EF4-FFF2-40B4-BE49-F238E27FC236}">
                <a16:creationId xmlns:a16="http://schemas.microsoft.com/office/drawing/2014/main" id="{C1690447-356C-4755-94C8-A71AF260E216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42472" y="4535301"/>
            <a:ext cx="83313" cy="118789"/>
          </a:xfrm>
          <a:custGeom>
            <a:avLst/>
            <a:gdLst>
              <a:gd name="connsiteX0" fmla="*/ 26752 w 26752"/>
              <a:gd name="connsiteY0" fmla="*/ 5425 h 60193"/>
              <a:gd name="connsiteX1" fmla="*/ 26752 w 26752"/>
              <a:gd name="connsiteY1" fmla="*/ 5425 h 60193"/>
              <a:gd name="connsiteX2" fmla="*/ 5321 w 26752"/>
              <a:gd name="connsiteY2" fmla="*/ 662 h 60193"/>
              <a:gd name="connsiteX3" fmla="*/ 558 w 26752"/>
              <a:gd name="connsiteY3" fmla="*/ 7806 h 60193"/>
              <a:gd name="connsiteX4" fmla="*/ 2940 w 26752"/>
              <a:gd name="connsiteY4" fmla="*/ 24475 h 60193"/>
              <a:gd name="connsiteX5" fmla="*/ 7702 w 26752"/>
              <a:gd name="connsiteY5" fmla="*/ 48287 h 60193"/>
              <a:gd name="connsiteX6" fmla="*/ 10083 w 26752"/>
              <a:gd name="connsiteY6" fmla="*/ 55431 h 60193"/>
              <a:gd name="connsiteX7" fmla="*/ 17227 w 26752"/>
              <a:gd name="connsiteY7" fmla="*/ 60193 h 60193"/>
              <a:gd name="connsiteX8" fmla="*/ 24371 w 26752"/>
              <a:gd name="connsiteY8" fmla="*/ 36381 h 60193"/>
              <a:gd name="connsiteX9" fmla="*/ 26752 w 26752"/>
              <a:gd name="connsiteY9" fmla="*/ 29237 h 60193"/>
              <a:gd name="connsiteX10" fmla="*/ 24371 w 26752"/>
              <a:gd name="connsiteY10" fmla="*/ 7806 h 60193"/>
              <a:gd name="connsiteX11" fmla="*/ 26752 w 26752"/>
              <a:gd name="connsiteY11" fmla="*/ 5425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52" h="60193">
                <a:moveTo>
                  <a:pt x="26752" y="5425"/>
                </a:moveTo>
                <a:lnTo>
                  <a:pt x="26752" y="5425"/>
                </a:lnTo>
                <a:cubicBezTo>
                  <a:pt x="19608" y="3837"/>
                  <a:pt x="12609" y="0"/>
                  <a:pt x="5321" y="662"/>
                </a:cubicBezTo>
                <a:cubicBezTo>
                  <a:pt x="2471" y="921"/>
                  <a:pt x="843" y="4958"/>
                  <a:pt x="558" y="7806"/>
                </a:cubicBezTo>
                <a:cubicBezTo>
                  <a:pt x="0" y="13391"/>
                  <a:pt x="1965" y="18948"/>
                  <a:pt x="2940" y="24475"/>
                </a:cubicBezTo>
                <a:cubicBezTo>
                  <a:pt x="4347" y="32446"/>
                  <a:pt x="5143" y="40608"/>
                  <a:pt x="7702" y="48287"/>
                </a:cubicBezTo>
                <a:cubicBezTo>
                  <a:pt x="8496" y="50668"/>
                  <a:pt x="8515" y="53471"/>
                  <a:pt x="10083" y="55431"/>
                </a:cubicBezTo>
                <a:cubicBezTo>
                  <a:pt x="11871" y="57666"/>
                  <a:pt x="14846" y="58606"/>
                  <a:pt x="17227" y="60193"/>
                </a:cubicBezTo>
                <a:cubicBezTo>
                  <a:pt x="20826" y="45794"/>
                  <a:pt x="18571" y="53779"/>
                  <a:pt x="24371" y="36381"/>
                </a:cubicBezTo>
                <a:lnTo>
                  <a:pt x="26752" y="29237"/>
                </a:lnTo>
                <a:cubicBezTo>
                  <a:pt x="25958" y="22093"/>
                  <a:pt x="25553" y="14896"/>
                  <a:pt x="24371" y="7806"/>
                </a:cubicBezTo>
                <a:cubicBezTo>
                  <a:pt x="23958" y="5330"/>
                  <a:pt x="26355" y="5822"/>
                  <a:pt x="26752" y="54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500"/>
          </a:p>
        </p:txBody>
      </p:sp>
      <p:sp>
        <p:nvSpPr>
          <p:cNvPr id="126" name="Freeform 182">
            <a:extLst>
              <a:ext uri="{FF2B5EF4-FFF2-40B4-BE49-F238E27FC236}">
                <a16:creationId xmlns:a16="http://schemas.microsoft.com/office/drawing/2014/main" id="{082980DA-7EB5-43BB-BAA3-B961D6231864}"/>
              </a:ext>
            </a:extLst>
          </p:cNvPr>
          <p:cNvSpPr>
            <a:spLocks noChangeAspect="1"/>
          </p:cNvSpPr>
          <p:nvPr/>
        </p:nvSpPr>
        <p:spPr bwMode="gray">
          <a:xfrm>
            <a:off x="5863304" y="5016097"/>
            <a:ext cx="1282873" cy="1260766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Freeform 171">
            <a:extLst>
              <a:ext uri="{FF2B5EF4-FFF2-40B4-BE49-F238E27FC236}">
                <a16:creationId xmlns:a16="http://schemas.microsoft.com/office/drawing/2014/main" id="{61DA753C-8EEB-45C4-A6C7-DB77BD43BDDF}"/>
              </a:ext>
            </a:extLst>
          </p:cNvPr>
          <p:cNvSpPr>
            <a:spLocks noChangeAspect="1"/>
          </p:cNvSpPr>
          <p:nvPr/>
        </p:nvSpPr>
        <p:spPr bwMode="gray">
          <a:xfrm>
            <a:off x="6432692" y="4428715"/>
            <a:ext cx="754630" cy="35817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Freeform 173">
            <a:extLst>
              <a:ext uri="{FF2B5EF4-FFF2-40B4-BE49-F238E27FC236}">
                <a16:creationId xmlns:a16="http://schemas.microsoft.com/office/drawing/2014/main" id="{1FD2F411-55CB-4DA4-B8BA-D39340325B2E}"/>
              </a:ext>
            </a:extLst>
          </p:cNvPr>
          <p:cNvSpPr>
            <a:spLocks noChangeAspect="1"/>
          </p:cNvSpPr>
          <p:nvPr/>
        </p:nvSpPr>
        <p:spPr bwMode="gray">
          <a:xfrm>
            <a:off x="6151410" y="4729577"/>
            <a:ext cx="871254" cy="37250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" name="Freeform 175">
            <a:extLst>
              <a:ext uri="{FF2B5EF4-FFF2-40B4-BE49-F238E27FC236}">
                <a16:creationId xmlns:a16="http://schemas.microsoft.com/office/drawing/2014/main" id="{5F99C893-145C-4A71-9614-CA9AA62D528F}"/>
              </a:ext>
            </a:extLst>
          </p:cNvPr>
          <p:cNvSpPr>
            <a:spLocks noChangeAspect="1"/>
          </p:cNvSpPr>
          <p:nvPr/>
        </p:nvSpPr>
        <p:spPr bwMode="gray">
          <a:xfrm>
            <a:off x="6899184" y="4801193"/>
            <a:ext cx="686027" cy="40115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" name="Freeform 176">
            <a:extLst>
              <a:ext uri="{FF2B5EF4-FFF2-40B4-BE49-F238E27FC236}">
                <a16:creationId xmlns:a16="http://schemas.microsoft.com/office/drawing/2014/main" id="{33A28CA4-8E45-4919-BEB8-1A528A439C59}"/>
              </a:ext>
            </a:extLst>
          </p:cNvPr>
          <p:cNvSpPr>
            <a:spLocks noChangeAspect="1"/>
          </p:cNvSpPr>
          <p:nvPr/>
        </p:nvSpPr>
        <p:spPr bwMode="gray">
          <a:xfrm>
            <a:off x="6556168" y="5016072"/>
            <a:ext cx="356735" cy="214903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Freeform 174">
            <a:extLst>
              <a:ext uri="{FF2B5EF4-FFF2-40B4-BE49-F238E27FC236}">
                <a16:creationId xmlns:a16="http://schemas.microsoft.com/office/drawing/2014/main" id="{0EFEF132-0725-4D3A-989D-9B2B850791AF}"/>
              </a:ext>
            </a:extLst>
          </p:cNvPr>
          <p:cNvSpPr>
            <a:spLocks noChangeAspect="1"/>
          </p:cNvSpPr>
          <p:nvPr/>
        </p:nvSpPr>
        <p:spPr bwMode="gray">
          <a:xfrm>
            <a:off x="6679658" y="3869948"/>
            <a:ext cx="1056485" cy="859611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" name="Freeform 185">
            <a:extLst>
              <a:ext uri="{FF2B5EF4-FFF2-40B4-BE49-F238E27FC236}">
                <a16:creationId xmlns:a16="http://schemas.microsoft.com/office/drawing/2014/main" id="{DF4BB385-E355-49E8-9C55-328CCA7B3B76}"/>
              </a:ext>
            </a:extLst>
          </p:cNvPr>
          <p:cNvSpPr>
            <a:spLocks noChangeAspect="1"/>
          </p:cNvSpPr>
          <p:nvPr/>
        </p:nvSpPr>
        <p:spPr bwMode="gray">
          <a:xfrm>
            <a:off x="7365694" y="4844159"/>
            <a:ext cx="974156" cy="644711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Freeform 186">
            <a:extLst>
              <a:ext uri="{FF2B5EF4-FFF2-40B4-BE49-F238E27FC236}">
                <a16:creationId xmlns:a16="http://schemas.microsoft.com/office/drawing/2014/main" id="{CFAB3711-9CEE-420D-88EF-91852CE4A6E6}"/>
              </a:ext>
            </a:extLst>
          </p:cNvPr>
          <p:cNvSpPr>
            <a:spLocks noChangeAspect="1"/>
          </p:cNvSpPr>
          <p:nvPr/>
        </p:nvSpPr>
        <p:spPr bwMode="gray">
          <a:xfrm>
            <a:off x="7544060" y="5417215"/>
            <a:ext cx="672307" cy="401156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772C82A-A9C5-4A6B-BC58-E09912A783F3}"/>
              </a:ext>
            </a:extLst>
          </p:cNvPr>
          <p:cNvGrpSpPr/>
          <p:nvPr/>
        </p:nvGrpSpPr>
        <p:grpSpPr>
          <a:xfrm>
            <a:off x="7310667" y="5775349"/>
            <a:ext cx="672289" cy="888324"/>
            <a:chOff x="4393366" y="4960299"/>
            <a:chExt cx="368927" cy="4870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A79164D-1912-4AA7-9C16-6E3B8859E54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6648" y="5408100"/>
              <a:ext cx="165645" cy="392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2C0D43AA-7448-4F85-8DBC-B133552B023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3366" y="4960299"/>
              <a:ext cx="353878" cy="384925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38" y="68"/>
                </a:cxn>
                <a:cxn ang="0">
                  <a:pos x="24" y="66"/>
                </a:cxn>
                <a:cxn ang="0">
                  <a:pos x="20" y="78"/>
                </a:cxn>
                <a:cxn ang="0">
                  <a:pos x="26" y="88"/>
                </a:cxn>
                <a:cxn ang="0">
                  <a:pos x="32" y="86"/>
                </a:cxn>
                <a:cxn ang="0">
                  <a:pos x="36" y="98"/>
                </a:cxn>
                <a:cxn ang="0">
                  <a:pos x="42" y="92"/>
                </a:cxn>
                <a:cxn ang="0">
                  <a:pos x="48" y="94"/>
                </a:cxn>
                <a:cxn ang="0">
                  <a:pos x="44" y="86"/>
                </a:cxn>
                <a:cxn ang="0">
                  <a:pos x="42" y="76"/>
                </a:cxn>
                <a:cxn ang="0">
                  <a:pos x="52" y="74"/>
                </a:cxn>
                <a:cxn ang="0">
                  <a:pos x="48" y="64"/>
                </a:cxn>
                <a:cxn ang="0">
                  <a:pos x="58" y="70"/>
                </a:cxn>
                <a:cxn ang="0">
                  <a:pos x="62" y="60"/>
                </a:cxn>
                <a:cxn ang="0">
                  <a:pos x="50" y="54"/>
                </a:cxn>
                <a:cxn ang="0">
                  <a:pos x="44" y="44"/>
                </a:cxn>
                <a:cxn ang="0">
                  <a:pos x="38" y="32"/>
                </a:cxn>
                <a:cxn ang="0">
                  <a:pos x="38" y="22"/>
                </a:cxn>
                <a:cxn ang="0">
                  <a:pos x="48" y="26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70" y="14"/>
                </a:cxn>
                <a:cxn ang="0">
                  <a:pos x="84" y="14"/>
                </a:cxn>
                <a:cxn ang="0">
                  <a:pos x="94" y="12"/>
                </a:cxn>
                <a:cxn ang="0">
                  <a:pos x="86" y="6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0" y="10"/>
                </a:cxn>
                <a:cxn ang="0">
                  <a:pos x="26" y="12"/>
                </a:cxn>
                <a:cxn ang="0">
                  <a:pos x="14" y="16"/>
                </a:cxn>
                <a:cxn ang="0">
                  <a:pos x="10" y="26"/>
                </a:cxn>
                <a:cxn ang="0">
                  <a:pos x="0" y="38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14" y="58"/>
                </a:cxn>
                <a:cxn ang="0">
                  <a:pos x="26" y="58"/>
                </a:cxn>
                <a:cxn ang="0">
                  <a:pos x="42" y="62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5" name="Freeform 216">
            <a:extLst>
              <a:ext uri="{FF2B5EF4-FFF2-40B4-BE49-F238E27FC236}">
                <a16:creationId xmlns:a16="http://schemas.microsoft.com/office/drawing/2014/main" id="{631A3238-1D3A-482F-A8EE-3A7374E30664}"/>
              </a:ext>
            </a:extLst>
          </p:cNvPr>
          <p:cNvSpPr>
            <a:spLocks noChangeAspect="1"/>
          </p:cNvSpPr>
          <p:nvPr/>
        </p:nvSpPr>
        <p:spPr bwMode="gray">
          <a:xfrm>
            <a:off x="8655989" y="6591738"/>
            <a:ext cx="205812" cy="11461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85BCA4-F219-400D-9ED5-D6635A58B513}"/>
              </a:ext>
            </a:extLst>
          </p:cNvPr>
          <p:cNvGrpSpPr/>
          <p:nvPr/>
        </p:nvGrpSpPr>
        <p:grpSpPr>
          <a:xfrm>
            <a:off x="6000474" y="3411480"/>
            <a:ext cx="500812" cy="444131"/>
            <a:chOff x="4726132" y="3413278"/>
            <a:chExt cx="452001" cy="4008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6" name="Freeform 168">
              <a:extLst>
                <a:ext uri="{FF2B5EF4-FFF2-40B4-BE49-F238E27FC236}">
                  <a16:creationId xmlns:a16="http://schemas.microsoft.com/office/drawing/2014/main" id="{28A60BEB-6795-427B-BBA6-8876D382F66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11892" y="3697755"/>
              <a:ext cx="74295" cy="905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Freeform 169">
              <a:extLst>
                <a:ext uri="{FF2B5EF4-FFF2-40B4-BE49-F238E27FC236}">
                  <a16:creationId xmlns:a16="http://schemas.microsoft.com/office/drawing/2014/main" id="{C4B6F219-5FE8-4C7D-98B6-16333AF24E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023341" y="3633104"/>
              <a:ext cx="154792" cy="15516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15" y="8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1" y="10"/>
                </a:cxn>
                <a:cxn ang="0">
                  <a:pos x="15" y="12"/>
                </a:cxn>
                <a:cxn ang="0">
                  <a:pos x="15" y="18"/>
                </a:cxn>
                <a:cxn ang="0">
                  <a:pos x="15" y="24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C25A6D69-A8F3-4D52-AACA-1D48A6FEE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26132" y="3413278"/>
              <a:ext cx="260049" cy="400844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14" y="62"/>
                </a:cxn>
                <a:cxn ang="0">
                  <a:pos x="8" y="54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8" y="4"/>
                </a:cxn>
                <a:cxn ang="0">
                  <a:pos x="36" y="12"/>
                </a:cxn>
                <a:cxn ang="0">
                  <a:pos x="32" y="16"/>
                </a:cxn>
                <a:cxn ang="0">
                  <a:pos x="34" y="22"/>
                </a:cxn>
                <a:cxn ang="0">
                  <a:pos x="42" y="26"/>
                </a:cxn>
                <a:cxn ang="0">
                  <a:pos x="42" y="32"/>
                </a:cxn>
                <a:cxn ang="0">
                  <a:pos x="32" y="34"/>
                </a:cxn>
                <a:cxn ang="0">
                  <a:pos x="24" y="38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24" y="60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7" name="Freeform 149">
            <a:extLst>
              <a:ext uri="{FF2B5EF4-FFF2-40B4-BE49-F238E27FC236}">
                <a16:creationId xmlns:a16="http://schemas.microsoft.com/office/drawing/2014/main" id="{94E46696-5D40-4979-B818-223807F52B2D}"/>
              </a:ext>
            </a:extLst>
          </p:cNvPr>
          <p:cNvSpPr>
            <a:spLocks noChangeAspect="1"/>
          </p:cNvSpPr>
          <p:nvPr/>
        </p:nvSpPr>
        <p:spPr bwMode="gray">
          <a:xfrm>
            <a:off x="6316067" y="1348424"/>
            <a:ext cx="1433795" cy="2421242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Freeform 151">
            <a:extLst>
              <a:ext uri="{FF2B5EF4-FFF2-40B4-BE49-F238E27FC236}">
                <a16:creationId xmlns:a16="http://schemas.microsoft.com/office/drawing/2014/main" id="{16BC4BD8-70D1-4DD7-B58E-0034DE9A3E73}"/>
              </a:ext>
            </a:extLst>
          </p:cNvPr>
          <p:cNvSpPr>
            <a:spLocks noChangeAspect="1"/>
          </p:cNvSpPr>
          <p:nvPr/>
        </p:nvSpPr>
        <p:spPr bwMode="gray">
          <a:xfrm>
            <a:off x="7681257" y="3081961"/>
            <a:ext cx="480218" cy="315191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Freeform 152">
            <a:extLst>
              <a:ext uri="{FF2B5EF4-FFF2-40B4-BE49-F238E27FC236}">
                <a16:creationId xmlns:a16="http://schemas.microsoft.com/office/drawing/2014/main" id="{9D81DDCA-0659-4289-BC22-451A7FB98F8B}"/>
              </a:ext>
            </a:extLst>
          </p:cNvPr>
          <p:cNvSpPr>
            <a:spLocks noChangeAspect="1"/>
          </p:cNvSpPr>
          <p:nvPr/>
        </p:nvSpPr>
        <p:spPr bwMode="gray">
          <a:xfrm>
            <a:off x="7406855" y="3339844"/>
            <a:ext cx="795795" cy="386824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0" name="Freeform 166">
            <a:extLst>
              <a:ext uri="{FF2B5EF4-FFF2-40B4-BE49-F238E27FC236}">
                <a16:creationId xmlns:a16="http://schemas.microsoft.com/office/drawing/2014/main" id="{DDCFAA0A-88F7-4B11-B082-3FD588CC12D4}"/>
              </a:ext>
            </a:extLst>
          </p:cNvPr>
          <p:cNvSpPr>
            <a:spLocks noChangeAspect="1"/>
          </p:cNvSpPr>
          <p:nvPr/>
        </p:nvSpPr>
        <p:spPr bwMode="gray">
          <a:xfrm>
            <a:off x="5479099" y="4056200"/>
            <a:ext cx="411615" cy="401155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" name="Freeform 148">
            <a:extLst>
              <a:ext uri="{FF2B5EF4-FFF2-40B4-BE49-F238E27FC236}">
                <a16:creationId xmlns:a16="http://schemas.microsoft.com/office/drawing/2014/main" id="{9851D9E1-BDE9-4E66-84AC-2E57DBBCCF9A}"/>
              </a:ext>
            </a:extLst>
          </p:cNvPr>
          <p:cNvSpPr>
            <a:spLocks noChangeAspect="1"/>
          </p:cNvSpPr>
          <p:nvPr/>
        </p:nvSpPr>
        <p:spPr bwMode="gray">
          <a:xfrm>
            <a:off x="7379408" y="1133528"/>
            <a:ext cx="1166250" cy="1876824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" name="Freeform 159">
            <a:extLst>
              <a:ext uri="{FF2B5EF4-FFF2-40B4-BE49-F238E27FC236}">
                <a16:creationId xmlns:a16="http://schemas.microsoft.com/office/drawing/2014/main" id="{D95D977C-4382-4A7A-AB1D-59CD55C60E87}"/>
              </a:ext>
            </a:extLst>
          </p:cNvPr>
          <p:cNvSpPr>
            <a:spLocks noChangeAspect="1"/>
          </p:cNvSpPr>
          <p:nvPr/>
        </p:nvSpPr>
        <p:spPr bwMode="gray">
          <a:xfrm>
            <a:off x="5767243" y="4915821"/>
            <a:ext cx="480218" cy="272211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D9D9D9"/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Freeform 172">
            <a:extLst>
              <a:ext uri="{FF2B5EF4-FFF2-40B4-BE49-F238E27FC236}">
                <a16:creationId xmlns:a16="http://schemas.microsoft.com/office/drawing/2014/main" id="{CEEEF67A-0F91-46E3-9352-744BE29F0109}"/>
              </a:ext>
            </a:extLst>
          </p:cNvPr>
          <p:cNvSpPr>
            <a:spLocks noChangeAspect="1"/>
          </p:cNvSpPr>
          <p:nvPr/>
        </p:nvSpPr>
        <p:spPr bwMode="gray">
          <a:xfrm>
            <a:off x="6954063" y="4643592"/>
            <a:ext cx="617426" cy="272210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Freeform 188">
            <a:extLst>
              <a:ext uri="{FF2B5EF4-FFF2-40B4-BE49-F238E27FC236}">
                <a16:creationId xmlns:a16="http://schemas.microsoft.com/office/drawing/2014/main" id="{B6F20EFC-96F2-4E5B-83A3-E082C48C44C9}"/>
              </a:ext>
            </a:extLst>
          </p:cNvPr>
          <p:cNvSpPr>
            <a:spLocks noChangeAspect="1"/>
          </p:cNvSpPr>
          <p:nvPr/>
        </p:nvSpPr>
        <p:spPr bwMode="gray">
          <a:xfrm>
            <a:off x="6600976" y="6481108"/>
            <a:ext cx="83921" cy="5065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F660A61-263A-48FE-AED8-79DE226B8A9D}"/>
              </a:ext>
            </a:extLst>
          </p:cNvPr>
          <p:cNvGrpSpPr/>
          <p:nvPr/>
        </p:nvGrpSpPr>
        <p:grpSpPr>
          <a:xfrm>
            <a:off x="2761842" y="2268282"/>
            <a:ext cx="6275265" cy="4715131"/>
            <a:chOff x="1803150" y="2381500"/>
            <a:chExt cx="5663653" cy="4255576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E916F77-0B09-45DD-BCE9-FF789AC4853E}"/>
                </a:ext>
              </a:extLst>
            </p:cNvPr>
            <p:cNvSpPr txBox="1"/>
            <p:nvPr/>
          </p:nvSpPr>
          <p:spPr>
            <a:xfrm>
              <a:off x="2889977" y="4035083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Ireland</a:t>
              </a:r>
              <a:endParaRPr lang="de-DE" sz="5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16628D1-7026-4CF5-9477-9238F3179CA8}"/>
                </a:ext>
              </a:extLst>
            </p:cNvPr>
            <p:cNvSpPr txBox="1"/>
            <p:nvPr/>
          </p:nvSpPr>
          <p:spPr>
            <a:xfrm>
              <a:off x="3515796" y="4141396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United </a:t>
              </a:r>
              <a:r>
                <a:rPr lang="de-DE" sz="500" dirty="0" err="1"/>
                <a:t>Kingdom</a:t>
              </a:r>
              <a:endParaRPr lang="de-DE" sz="5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E6BB3E7-EFBE-42E5-B374-2B9FBFA3F858}"/>
                </a:ext>
              </a:extLst>
            </p:cNvPr>
            <p:cNvSpPr txBox="1"/>
            <p:nvPr/>
          </p:nvSpPr>
          <p:spPr>
            <a:xfrm>
              <a:off x="3927440" y="4861502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France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62B1693-0983-4299-8420-52185B60C98B}"/>
                </a:ext>
              </a:extLst>
            </p:cNvPr>
            <p:cNvSpPr txBox="1"/>
            <p:nvPr/>
          </p:nvSpPr>
          <p:spPr>
            <a:xfrm>
              <a:off x="3298291" y="5636728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Spain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72DFA90-E77F-47E5-870D-84240EB2F55F}"/>
                </a:ext>
              </a:extLst>
            </p:cNvPr>
            <p:cNvSpPr txBox="1"/>
            <p:nvPr/>
          </p:nvSpPr>
          <p:spPr>
            <a:xfrm rot="16200000">
              <a:off x="2887612" y="5675022"/>
              <a:ext cx="502630" cy="2349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500" dirty="0"/>
                <a:t>Portugal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58DDC84-08C7-4B08-8947-66773A951219}"/>
                </a:ext>
              </a:extLst>
            </p:cNvPr>
            <p:cNvSpPr txBox="1"/>
            <p:nvPr/>
          </p:nvSpPr>
          <p:spPr>
            <a:xfrm>
              <a:off x="4147134" y="4352385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Belgium</a:t>
              </a:r>
              <a:endParaRPr lang="de-DE" sz="500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D665EC4-F26F-46E7-9762-E444938804D2}"/>
                </a:ext>
              </a:extLst>
            </p:cNvPr>
            <p:cNvSpPr txBox="1"/>
            <p:nvPr/>
          </p:nvSpPr>
          <p:spPr>
            <a:xfrm>
              <a:off x="4684181" y="422953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Germany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925F1B-FD84-4700-84EA-FE4DF96810EF}"/>
                </a:ext>
              </a:extLst>
            </p:cNvPr>
            <p:cNvSpPr txBox="1"/>
            <p:nvPr/>
          </p:nvSpPr>
          <p:spPr>
            <a:xfrm>
              <a:off x="4365627" y="4460212"/>
              <a:ext cx="575689" cy="228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Luxembourg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58C8A3F-503D-431E-AAC9-E1AF61EB1383}"/>
                </a:ext>
              </a:extLst>
            </p:cNvPr>
            <p:cNvSpPr txBox="1"/>
            <p:nvPr/>
          </p:nvSpPr>
          <p:spPr>
            <a:xfrm rot="3176624">
              <a:off x="4830673" y="5287107"/>
              <a:ext cx="502630" cy="234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Italy</a:t>
              </a:r>
              <a:endParaRPr lang="de-DE" sz="5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AC3452-D0B3-42B1-BE28-0C23D05434F3}"/>
                </a:ext>
              </a:extLst>
            </p:cNvPr>
            <p:cNvSpPr txBox="1"/>
            <p:nvPr/>
          </p:nvSpPr>
          <p:spPr>
            <a:xfrm>
              <a:off x="5182462" y="4462100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Czech </a:t>
              </a:r>
              <a:r>
                <a:rPr lang="de-DE" sz="500" dirty="0" err="1"/>
                <a:t>Republic</a:t>
              </a:r>
              <a:endParaRPr lang="de-DE" sz="5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C201566-4E55-433F-A300-AC8DD5CC2239}"/>
                </a:ext>
              </a:extLst>
            </p:cNvPr>
            <p:cNvSpPr txBox="1"/>
            <p:nvPr/>
          </p:nvSpPr>
          <p:spPr>
            <a:xfrm>
              <a:off x="5111512" y="4744003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Austria 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2FA0739-3D6E-4962-BCF7-4EB83101A3A4}"/>
                </a:ext>
              </a:extLst>
            </p:cNvPr>
            <p:cNvSpPr txBox="1"/>
            <p:nvPr/>
          </p:nvSpPr>
          <p:spPr>
            <a:xfrm>
              <a:off x="5634947" y="4814561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Hungary</a:t>
              </a:r>
              <a:endParaRPr lang="de-DE" sz="500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E95C682-74FE-46C7-B1BC-CEE83661A1D2}"/>
                </a:ext>
              </a:extLst>
            </p:cNvPr>
            <p:cNvSpPr txBox="1"/>
            <p:nvPr/>
          </p:nvSpPr>
          <p:spPr>
            <a:xfrm>
              <a:off x="5110371" y="494291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Slovenia</a:t>
              </a:r>
              <a:endParaRPr lang="de-DE" sz="500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D31C81D-B60D-48C1-A1AC-CBB5FE762039}"/>
                </a:ext>
              </a:extLst>
            </p:cNvPr>
            <p:cNvSpPr txBox="1"/>
            <p:nvPr/>
          </p:nvSpPr>
          <p:spPr>
            <a:xfrm>
              <a:off x="5557429" y="4131184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Poland</a:t>
              </a:r>
              <a:endParaRPr lang="de-DE" sz="500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CAB374A-FDD0-4328-8236-E6ED312347A6}"/>
                </a:ext>
              </a:extLst>
            </p:cNvPr>
            <p:cNvSpPr txBox="1"/>
            <p:nvPr/>
          </p:nvSpPr>
          <p:spPr>
            <a:xfrm>
              <a:off x="6143984" y="4968316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Romania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FAD442B-E40E-4231-8A05-D06E1E6B495C}"/>
                </a:ext>
              </a:extLst>
            </p:cNvPr>
            <p:cNvSpPr txBox="1"/>
            <p:nvPr/>
          </p:nvSpPr>
          <p:spPr>
            <a:xfrm>
              <a:off x="6127522" y="5360903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Bulgaria</a:t>
              </a:r>
              <a:endParaRPr lang="de-DE" sz="5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050E2A4-6975-47F1-9053-29443234D38B}"/>
                </a:ext>
              </a:extLst>
            </p:cNvPr>
            <p:cNvSpPr txBox="1"/>
            <p:nvPr/>
          </p:nvSpPr>
          <p:spPr>
            <a:xfrm>
              <a:off x="6033268" y="5777134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Greece</a:t>
              </a:r>
              <a:endParaRPr lang="de-DE" sz="5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D2BC4AB-C998-49F7-A18F-6571CE999BD5}"/>
                </a:ext>
              </a:extLst>
            </p:cNvPr>
            <p:cNvSpPr txBox="1"/>
            <p:nvPr/>
          </p:nvSpPr>
          <p:spPr>
            <a:xfrm>
              <a:off x="6964587" y="6401899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Cyprus</a:t>
              </a:r>
              <a:endParaRPr lang="de-DE" sz="500" dirty="0"/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52024C2-C02D-4175-88A2-315663BB56B4}"/>
                </a:ext>
              </a:extLst>
            </p:cNvPr>
            <p:cNvGrpSpPr/>
            <p:nvPr/>
          </p:nvGrpSpPr>
          <p:grpSpPr>
            <a:xfrm>
              <a:off x="4601390" y="3413278"/>
              <a:ext cx="502216" cy="400844"/>
              <a:chOff x="3598538" y="3664164"/>
              <a:chExt cx="305359" cy="243522"/>
            </a:xfrm>
            <a:solidFill>
              <a:schemeClr val="bg1">
                <a:lumMod val="85000"/>
              </a:schemeClr>
            </a:solidFill>
          </p:grpSpPr>
          <p:sp>
            <p:nvSpPr>
              <p:cNvPr id="178" name="Freeform 167">
                <a:extLst>
                  <a:ext uri="{FF2B5EF4-FFF2-40B4-BE49-F238E27FC236}">
                    <a16:creationId xmlns:a16="http://schemas.microsoft.com/office/drawing/2014/main" id="{6405C1F3-DD76-40C8-8D56-EADEEF57ECB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674388" y="3664164"/>
                <a:ext cx="158116" cy="243522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835FE3D1-FC54-49CA-91D1-DFA659BD2B7D}"/>
                  </a:ext>
                </a:extLst>
              </p:cNvPr>
              <p:cNvSpPr txBox="1"/>
              <p:nvPr/>
            </p:nvSpPr>
            <p:spPr>
              <a:xfrm>
                <a:off x="3598538" y="3756555"/>
                <a:ext cx="305359" cy="76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Denmark</a:t>
                </a:r>
                <a:endParaRPr lang="de-DE" sz="500" dirty="0"/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EC5A3AB-68F7-4762-9DD9-24E009384647}"/>
                </a:ext>
              </a:extLst>
            </p:cNvPr>
            <p:cNvSpPr txBox="1"/>
            <p:nvPr/>
          </p:nvSpPr>
          <p:spPr>
            <a:xfrm>
              <a:off x="5137545" y="2685375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Sweden</a:t>
              </a:r>
              <a:endParaRPr lang="de-DE" sz="500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5ACC054-A119-4941-9D5C-1FF0F5DC9076}"/>
                </a:ext>
              </a:extLst>
            </p:cNvPr>
            <p:cNvSpPr txBox="1"/>
            <p:nvPr/>
          </p:nvSpPr>
          <p:spPr>
            <a:xfrm>
              <a:off x="6192821" y="3181800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Estonia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2D119B2-A200-4488-917F-F3FC1E68B6CB}"/>
                </a:ext>
              </a:extLst>
            </p:cNvPr>
            <p:cNvSpPr txBox="1"/>
            <p:nvPr/>
          </p:nvSpPr>
          <p:spPr>
            <a:xfrm>
              <a:off x="6227125" y="346990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Latvia</a:t>
              </a:r>
              <a:endParaRPr lang="de-DE" sz="500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475EAE3-CF97-475E-96E6-8082A19B9617}"/>
                </a:ext>
              </a:extLst>
            </p:cNvPr>
            <p:cNvSpPr txBox="1"/>
            <p:nvPr/>
          </p:nvSpPr>
          <p:spPr>
            <a:xfrm>
              <a:off x="6035338" y="368859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Lithuania</a:t>
              </a:r>
              <a:endParaRPr lang="de-DE" sz="5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F1BFCA9-BC48-467E-9923-BECA86A93DDE}"/>
                </a:ext>
              </a:extLst>
            </p:cNvPr>
            <p:cNvSpPr txBox="1"/>
            <p:nvPr/>
          </p:nvSpPr>
          <p:spPr>
            <a:xfrm>
              <a:off x="4237717" y="4135793"/>
              <a:ext cx="502216" cy="156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Netherlands</a:t>
              </a:r>
              <a:endParaRPr lang="de-DE" sz="500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414892A-2829-4BF8-A3B7-DCDFA84C68EB}"/>
                </a:ext>
              </a:extLst>
            </p:cNvPr>
            <p:cNvSpPr txBox="1"/>
            <p:nvPr/>
          </p:nvSpPr>
          <p:spPr>
            <a:xfrm>
              <a:off x="6305019" y="2381500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Finland</a:t>
              </a:r>
              <a:endParaRPr lang="de-DE" sz="500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881310D-91A0-45FF-B8E8-E08A47A0AABA}"/>
                </a:ext>
              </a:extLst>
            </p:cNvPr>
            <p:cNvSpPr txBox="1"/>
            <p:nvPr/>
          </p:nvSpPr>
          <p:spPr>
            <a:xfrm>
              <a:off x="4460755" y="4851118"/>
              <a:ext cx="502216" cy="235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Switzerland</a:t>
              </a:r>
              <a:endParaRPr lang="de-DE" sz="500" dirty="0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02646BD-EA41-4794-B340-2B98A150144A}"/>
                </a:ext>
              </a:extLst>
            </p:cNvPr>
            <p:cNvSpPr txBox="1"/>
            <p:nvPr/>
          </p:nvSpPr>
          <p:spPr>
            <a:xfrm>
              <a:off x="5299856" y="5040247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Croatia</a:t>
              </a:r>
              <a:r>
                <a:rPr lang="de-DE" sz="500" dirty="0"/>
                <a:t> 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1C0FFC2-094E-4C91-9014-A2448BBB7EA5}"/>
                </a:ext>
              </a:extLst>
            </p:cNvPr>
            <p:cNvSpPr txBox="1"/>
            <p:nvPr/>
          </p:nvSpPr>
          <p:spPr>
            <a:xfrm>
              <a:off x="1803150" y="2898019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Iceland</a:t>
              </a:r>
              <a:endParaRPr lang="de-DE" sz="500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5DF3E18-B5BB-4F5A-9C8D-E217A7181166}"/>
                </a:ext>
              </a:extLst>
            </p:cNvPr>
            <p:cNvSpPr txBox="1"/>
            <p:nvPr/>
          </p:nvSpPr>
          <p:spPr>
            <a:xfrm>
              <a:off x="5600086" y="4596720"/>
              <a:ext cx="502217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Slovakia</a:t>
              </a:r>
              <a:endParaRPr lang="de-DE" sz="500" dirty="0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0549AB9-7422-4A27-AF22-98D11BA1A9A7}"/>
                </a:ext>
              </a:extLst>
            </p:cNvPr>
            <p:cNvSpPr txBox="1"/>
            <p:nvPr/>
          </p:nvSpPr>
          <p:spPr>
            <a:xfrm>
              <a:off x="4521125" y="2777277"/>
              <a:ext cx="502216" cy="235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Norway</a:t>
              </a:r>
              <a:endParaRPr lang="de-DE" sz="500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D30890F-CF48-4B0B-A58C-A322E6587509}"/>
                </a:ext>
              </a:extLst>
            </p:cNvPr>
            <p:cNvSpPr txBox="1"/>
            <p:nvPr/>
          </p:nvSpPr>
          <p:spPr>
            <a:xfrm>
              <a:off x="5216956" y="6256446"/>
              <a:ext cx="165799" cy="457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/>
                <a:t>Malta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5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D869D-7D49-47FF-9A1C-0E25501F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475" y="1762076"/>
            <a:ext cx="8527465" cy="575006"/>
          </a:xfrm>
        </p:spPr>
        <p:txBody>
          <a:bodyPr lIns="0"/>
          <a:lstStyle/>
          <a:p>
            <a:pPr lvl="2"/>
            <a:r>
              <a:rPr lang="en-GB" sz="1800" dirty="0"/>
              <a:t>Legal uncertainty regarding the effects on the “ongoing” German insolvency proceedings</a:t>
            </a:r>
          </a:p>
          <a:p>
            <a:pPr lvl="2"/>
            <a:endParaRPr lang="en-GB" sz="1800" dirty="0"/>
          </a:p>
          <a:p>
            <a:pPr lvl="4"/>
            <a:endParaRPr lang="en-GB" sz="1800" dirty="0"/>
          </a:p>
          <a:p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8474"/>
            <a:ext cx="9434087" cy="268201"/>
          </a:xfrm>
        </p:spPr>
        <p:txBody>
          <a:bodyPr/>
          <a:lstStyle/>
          <a:p>
            <a:r>
              <a:rPr lang="en-GB" dirty="0"/>
              <a:t>Follow-up considerations from the perspective of </a:t>
            </a:r>
            <a:r>
              <a:rPr lang="en-GB" dirty="0" err="1"/>
              <a:t>german</a:t>
            </a:r>
            <a:r>
              <a:rPr lang="en-GB" dirty="0"/>
              <a:t> insolvency proceedings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E81193-909D-4298-8A2F-0322F4B8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IEEI – 21st Colloquium, Milan, May 2022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B7DA-9CC6-4A24-AEE1-9BFA30ACDA3E}"/>
              </a:ext>
            </a:extLst>
          </p:cNvPr>
          <p:cNvSpPr txBox="1"/>
          <p:nvPr/>
        </p:nvSpPr>
        <p:spPr>
          <a:xfrm>
            <a:off x="1641475" y="5729199"/>
            <a:ext cx="8527465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800" dirty="0"/>
              <a:t>New Austrian sales process conflicts with the already concluded contract within the German insolvency proceedings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EDF9C95-446C-42A5-9FE6-91F522E1A854}"/>
              </a:ext>
            </a:extLst>
          </p:cNvPr>
          <p:cNvSpPr txBox="1">
            <a:spLocks/>
          </p:cNvSpPr>
          <p:nvPr/>
        </p:nvSpPr>
        <p:spPr>
          <a:xfrm>
            <a:off x="1641475" y="3477340"/>
            <a:ext cx="8520113" cy="1819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 dirty="0"/>
              <a:t>Possible remedies</a:t>
            </a:r>
          </a:p>
          <a:p>
            <a:pPr lvl="3"/>
            <a:r>
              <a:rPr lang="en-GB" sz="1800" dirty="0"/>
              <a:t>Appeal against the decision of the Insolvency Court of </a:t>
            </a:r>
            <a:r>
              <a:rPr lang="en-GB" sz="1800" dirty="0" err="1"/>
              <a:t>Korneuburg</a:t>
            </a:r>
            <a:endParaRPr lang="en-GB" sz="1800" dirty="0"/>
          </a:p>
          <a:p>
            <a:pPr lvl="3"/>
            <a:r>
              <a:rPr lang="en-GB" sz="1800" dirty="0"/>
              <a:t>The follow-up appeal against the decision of the District Court of Berlin has not brought any clarity in the short term</a:t>
            </a:r>
          </a:p>
          <a:p>
            <a:endParaRPr lang="de-DE" sz="2000" dirty="0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F1CE7F2D-F471-4433-931E-881C5428D789}"/>
              </a:ext>
            </a:extLst>
          </p:cNvPr>
          <p:cNvSpPr/>
          <p:nvPr/>
        </p:nvSpPr>
        <p:spPr>
          <a:xfrm>
            <a:off x="719999" y="1631410"/>
            <a:ext cx="835025" cy="793958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C08932F4-7F0A-40AC-B5FB-FD1C27AA4C39}"/>
              </a:ext>
            </a:extLst>
          </p:cNvPr>
          <p:cNvSpPr/>
          <p:nvPr/>
        </p:nvSpPr>
        <p:spPr>
          <a:xfrm>
            <a:off x="717549" y="3638995"/>
            <a:ext cx="835025" cy="79395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F1B06B09-DC32-4AD1-A17F-C17D446489D8}"/>
              </a:ext>
            </a:extLst>
          </p:cNvPr>
          <p:cNvSpPr/>
          <p:nvPr/>
        </p:nvSpPr>
        <p:spPr>
          <a:xfrm>
            <a:off x="717550" y="5631947"/>
            <a:ext cx="835025" cy="79395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D869D-7D49-47FF-9A1C-0E25501F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76" y="1598471"/>
            <a:ext cx="9434087" cy="401887"/>
          </a:xfrm>
        </p:spPr>
        <p:txBody>
          <a:bodyPr/>
          <a:lstStyle/>
          <a:p>
            <a:pPr lvl="3">
              <a:buNone/>
            </a:pP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RESULTING STRATEGY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4"/>
            <a:ext cx="9434086" cy="339023"/>
          </a:xfrm>
        </p:spPr>
        <p:txBody>
          <a:bodyPr/>
          <a:lstStyle/>
          <a:p>
            <a:r>
              <a:rPr lang="en-GB" dirty="0"/>
              <a:t>Follow-up considerations from the perspective of </a:t>
            </a:r>
            <a:r>
              <a:rPr lang="en-GB" dirty="0" err="1"/>
              <a:t>german</a:t>
            </a:r>
            <a:r>
              <a:rPr lang="en-GB" dirty="0"/>
              <a:t> insolvency proceedings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E81193-909D-4298-8A2F-0322F4B8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IEEI – 21st Colloquium, Milan, May 2022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2C8D0D9-36CE-45FD-A24B-27DE3837C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12739"/>
            <a:ext cx="6211044" cy="586800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4" name="AutoShape 7">
            <a:extLst>
              <a:ext uri="{FF2B5EF4-FFF2-40B4-BE49-F238E27FC236}">
                <a16:creationId xmlns:a16="http://schemas.microsoft.com/office/drawing/2014/main" id="{25BC7489-27C7-42EB-BFEA-8CEA04BDEF18}"/>
              </a:ext>
            </a:extLst>
          </p:cNvPr>
          <p:cNvSpPr>
            <a:spLocks/>
          </p:cNvSpPr>
          <p:nvPr/>
        </p:nvSpPr>
        <p:spPr bwMode="auto">
          <a:xfrm flipH="1">
            <a:off x="2866228" y="2964616"/>
            <a:ext cx="1306217" cy="1306444"/>
          </a:xfrm>
          <a:prstGeom prst="ellipse">
            <a:avLst/>
          </a:prstGeom>
          <a:solidFill>
            <a:srgbClr val="EF7B05">
              <a:lumMod val="75000"/>
            </a:srgbClr>
          </a:solidFill>
          <a:ln>
            <a:noFill/>
          </a:ln>
          <a:effectLst/>
        </p:spPr>
        <p:txBody>
          <a:bodyPr lIns="27093" tIns="27093" rIns="27093" bIns="27093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Helvetica Light" charset="0"/>
                <a:cs typeface="Arial" panose="020B0604020202020204" pitchFamily="34" charset="0"/>
                <a:sym typeface="Helvetica Light" charset="0"/>
              </a:rPr>
              <a:t>2</a:t>
            </a:r>
          </a:p>
        </p:txBody>
      </p:sp>
      <p:sp>
        <p:nvSpPr>
          <p:cNvPr id="65" name="AutoShape 9">
            <a:extLst>
              <a:ext uri="{FF2B5EF4-FFF2-40B4-BE49-F238E27FC236}">
                <a16:creationId xmlns:a16="http://schemas.microsoft.com/office/drawing/2014/main" id="{CFD28AA1-C2C4-4DE4-81EA-C3FF5F01EADC}"/>
              </a:ext>
            </a:extLst>
          </p:cNvPr>
          <p:cNvSpPr>
            <a:spLocks/>
          </p:cNvSpPr>
          <p:nvPr/>
        </p:nvSpPr>
        <p:spPr bwMode="auto">
          <a:xfrm flipH="1">
            <a:off x="1052978" y="4344935"/>
            <a:ext cx="1306217" cy="1306444"/>
          </a:xfrm>
          <a:prstGeom prst="ellipse">
            <a:avLst/>
          </a:prstGeom>
          <a:solidFill>
            <a:srgbClr val="EF7B05">
              <a:lumMod val="50000"/>
            </a:srgbClr>
          </a:solidFill>
          <a:ln>
            <a:noFill/>
          </a:ln>
          <a:effectLst/>
        </p:spPr>
        <p:txBody>
          <a:bodyPr lIns="27093" tIns="27093" rIns="27093" bIns="27093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Helvetica Light" charset="0"/>
                <a:cs typeface="Arial" panose="020B0604020202020204" pitchFamily="34" charset="0"/>
                <a:sym typeface="Helvetica Light" charset="0"/>
              </a:rPr>
              <a:t>1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891C7E1-FAEC-4778-9CE3-B64789D38B46}"/>
              </a:ext>
            </a:extLst>
          </p:cNvPr>
          <p:cNvSpPr>
            <a:spLocks/>
          </p:cNvSpPr>
          <p:nvPr/>
        </p:nvSpPr>
        <p:spPr bwMode="auto">
          <a:xfrm flipH="1">
            <a:off x="733409" y="2639970"/>
            <a:ext cx="9360285" cy="3394975"/>
          </a:xfrm>
          <a:custGeom>
            <a:avLst/>
            <a:gdLst>
              <a:gd name="connsiteX0" fmla="*/ 1734536 w 5729548"/>
              <a:gd name="connsiteY0" fmla="*/ 0 h 2078107"/>
              <a:gd name="connsiteX1" fmla="*/ 1307493 w 5729548"/>
              <a:gd name="connsiteY1" fmla="*/ 176851 h 2078107"/>
              <a:gd name="connsiteX2" fmla="*/ 1130467 w 5729548"/>
              <a:gd name="connsiteY2" fmla="*/ 601668 h 2078107"/>
              <a:gd name="connsiteX3" fmla="*/ 1130467 w 5729548"/>
              <a:gd name="connsiteY3" fmla="*/ 1040015 h 2078107"/>
              <a:gd name="connsiteX4" fmla="*/ 1130505 w 5729548"/>
              <a:gd name="connsiteY4" fmla="*/ 1040015 h 2078107"/>
              <a:gd name="connsiteX5" fmla="*/ 1130784 w 5729548"/>
              <a:gd name="connsiteY5" fmla="*/ 1475862 h 2078107"/>
              <a:gd name="connsiteX6" fmla="*/ 976187 w 5729548"/>
              <a:gd name="connsiteY6" fmla="*/ 1846319 h 2078107"/>
              <a:gd name="connsiteX7" fmla="*/ 604069 w 5729548"/>
              <a:gd name="connsiteY7" fmla="*/ 2000443 h 2078107"/>
              <a:gd name="connsiteX8" fmla="*/ 231839 w 5729548"/>
              <a:gd name="connsiteY8" fmla="*/ 1846319 h 2078107"/>
              <a:gd name="connsiteX9" fmla="*/ 77914 w 5729548"/>
              <a:gd name="connsiteY9" fmla="*/ 1476632 h 2078107"/>
              <a:gd name="connsiteX10" fmla="*/ 77914 w 5729548"/>
              <a:gd name="connsiteY10" fmla="*/ 1366708 h 2078107"/>
              <a:gd name="connsiteX11" fmla="*/ 0 w 5729548"/>
              <a:gd name="connsiteY11" fmla="*/ 1366708 h 2078107"/>
              <a:gd name="connsiteX12" fmla="*/ 0 w 5729548"/>
              <a:gd name="connsiteY12" fmla="*/ 1484962 h 2078107"/>
              <a:gd name="connsiteX13" fmla="*/ 176914 w 5729548"/>
              <a:gd name="connsiteY13" fmla="*/ 1901257 h 2078107"/>
              <a:gd name="connsiteX14" fmla="*/ 604069 w 5729548"/>
              <a:gd name="connsiteY14" fmla="*/ 2078107 h 2078107"/>
              <a:gd name="connsiteX15" fmla="*/ 1031112 w 5729548"/>
              <a:gd name="connsiteY15" fmla="*/ 1901257 h 2078107"/>
              <a:gd name="connsiteX16" fmla="*/ 1208138 w 5729548"/>
              <a:gd name="connsiteY16" fmla="*/ 1476439 h 2078107"/>
              <a:gd name="connsiteX17" fmla="*/ 1208138 w 5729548"/>
              <a:gd name="connsiteY17" fmla="*/ 1038092 h 2078107"/>
              <a:gd name="connsiteX18" fmla="*/ 1208100 w 5729548"/>
              <a:gd name="connsiteY18" fmla="*/ 1038092 h 2078107"/>
              <a:gd name="connsiteX19" fmla="*/ 1207821 w 5729548"/>
              <a:gd name="connsiteY19" fmla="*/ 602246 h 2078107"/>
              <a:gd name="connsiteX20" fmla="*/ 1362418 w 5729548"/>
              <a:gd name="connsiteY20" fmla="*/ 231788 h 2078107"/>
              <a:gd name="connsiteX21" fmla="*/ 1734536 w 5729548"/>
              <a:gd name="connsiteY21" fmla="*/ 77664 h 2078107"/>
              <a:gd name="connsiteX22" fmla="*/ 2106765 w 5729548"/>
              <a:gd name="connsiteY22" fmla="*/ 231788 h 2078107"/>
              <a:gd name="connsiteX23" fmla="*/ 2260691 w 5729548"/>
              <a:gd name="connsiteY23" fmla="*/ 601475 h 2078107"/>
              <a:gd name="connsiteX24" fmla="*/ 2260691 w 5729548"/>
              <a:gd name="connsiteY24" fmla="*/ 1040015 h 2078107"/>
              <a:gd name="connsiteX25" fmla="*/ 2261655 w 5729548"/>
              <a:gd name="connsiteY25" fmla="*/ 1040015 h 2078107"/>
              <a:gd name="connsiteX26" fmla="*/ 2261655 w 5729548"/>
              <a:gd name="connsiteY26" fmla="*/ 1484962 h 2078107"/>
              <a:gd name="connsiteX27" fmla="*/ 2438569 w 5729548"/>
              <a:gd name="connsiteY27" fmla="*/ 1901257 h 2078107"/>
              <a:gd name="connsiteX28" fmla="*/ 2865724 w 5729548"/>
              <a:gd name="connsiteY28" fmla="*/ 2078107 h 2078107"/>
              <a:gd name="connsiteX29" fmla="*/ 3292767 w 5729548"/>
              <a:gd name="connsiteY29" fmla="*/ 1901257 h 2078107"/>
              <a:gd name="connsiteX30" fmla="*/ 3469793 w 5729548"/>
              <a:gd name="connsiteY30" fmla="*/ 1476439 h 2078107"/>
              <a:gd name="connsiteX31" fmla="*/ 3469793 w 5729548"/>
              <a:gd name="connsiteY31" fmla="*/ 1040337 h 2078107"/>
              <a:gd name="connsiteX32" fmla="*/ 3471833 w 5729548"/>
              <a:gd name="connsiteY32" fmla="*/ 1040337 h 2078107"/>
              <a:gd name="connsiteX33" fmla="*/ 3471553 w 5729548"/>
              <a:gd name="connsiteY33" fmla="*/ 602568 h 2078107"/>
              <a:gd name="connsiteX34" fmla="*/ 3626150 w 5729548"/>
              <a:gd name="connsiteY34" fmla="*/ 232110 h 2078107"/>
              <a:gd name="connsiteX35" fmla="*/ 3998268 w 5729548"/>
              <a:gd name="connsiteY35" fmla="*/ 77986 h 2078107"/>
              <a:gd name="connsiteX36" fmla="*/ 4370497 w 5729548"/>
              <a:gd name="connsiteY36" fmla="*/ 232110 h 2078107"/>
              <a:gd name="connsiteX37" fmla="*/ 4524424 w 5729548"/>
              <a:gd name="connsiteY37" fmla="*/ 601797 h 2078107"/>
              <a:gd name="connsiteX38" fmla="*/ 4524424 w 5729548"/>
              <a:gd name="connsiteY38" fmla="*/ 1038092 h 2078107"/>
              <a:gd name="connsiteX39" fmla="*/ 4521410 w 5729548"/>
              <a:gd name="connsiteY39" fmla="*/ 1038092 h 2078107"/>
              <a:gd name="connsiteX40" fmla="*/ 4521410 w 5729548"/>
              <a:gd name="connsiteY40" fmla="*/ 1484962 h 2078107"/>
              <a:gd name="connsiteX41" fmla="*/ 4698324 w 5729548"/>
              <a:gd name="connsiteY41" fmla="*/ 1901257 h 2078107"/>
              <a:gd name="connsiteX42" fmla="*/ 5125479 w 5729548"/>
              <a:gd name="connsiteY42" fmla="*/ 2078107 h 2078107"/>
              <a:gd name="connsiteX43" fmla="*/ 5552522 w 5729548"/>
              <a:gd name="connsiteY43" fmla="*/ 1901257 h 2078107"/>
              <a:gd name="connsiteX44" fmla="*/ 5729548 w 5729548"/>
              <a:gd name="connsiteY44" fmla="*/ 1476439 h 2078107"/>
              <a:gd name="connsiteX45" fmla="*/ 5729548 w 5729548"/>
              <a:gd name="connsiteY45" fmla="*/ 1366708 h 2078107"/>
              <a:gd name="connsiteX46" fmla="*/ 5651914 w 5729548"/>
              <a:gd name="connsiteY46" fmla="*/ 1366708 h 2078107"/>
              <a:gd name="connsiteX47" fmla="*/ 5652194 w 5729548"/>
              <a:gd name="connsiteY47" fmla="*/ 1475862 h 2078107"/>
              <a:gd name="connsiteX48" fmla="*/ 5497597 w 5729548"/>
              <a:gd name="connsiteY48" fmla="*/ 1846319 h 2078107"/>
              <a:gd name="connsiteX49" fmla="*/ 5125479 w 5729548"/>
              <a:gd name="connsiteY49" fmla="*/ 2000443 h 2078107"/>
              <a:gd name="connsiteX50" fmla="*/ 4753250 w 5729548"/>
              <a:gd name="connsiteY50" fmla="*/ 1846319 h 2078107"/>
              <a:gd name="connsiteX51" fmla="*/ 4599324 w 5729548"/>
              <a:gd name="connsiteY51" fmla="*/ 1476632 h 2078107"/>
              <a:gd name="connsiteX52" fmla="*/ 4599324 w 5729548"/>
              <a:gd name="connsiteY52" fmla="*/ 1040337 h 2078107"/>
              <a:gd name="connsiteX53" fmla="*/ 4602337 w 5729548"/>
              <a:gd name="connsiteY53" fmla="*/ 1040337 h 2078107"/>
              <a:gd name="connsiteX54" fmla="*/ 4602337 w 5729548"/>
              <a:gd name="connsiteY54" fmla="*/ 593467 h 2078107"/>
              <a:gd name="connsiteX55" fmla="*/ 4425423 w 5729548"/>
              <a:gd name="connsiteY55" fmla="*/ 177173 h 2078107"/>
              <a:gd name="connsiteX56" fmla="*/ 3998268 w 5729548"/>
              <a:gd name="connsiteY56" fmla="*/ 322 h 2078107"/>
              <a:gd name="connsiteX57" fmla="*/ 3571225 w 5729548"/>
              <a:gd name="connsiteY57" fmla="*/ 177173 h 2078107"/>
              <a:gd name="connsiteX58" fmla="*/ 3394199 w 5729548"/>
              <a:gd name="connsiteY58" fmla="*/ 601990 h 2078107"/>
              <a:gd name="connsiteX59" fmla="*/ 3394199 w 5729548"/>
              <a:gd name="connsiteY59" fmla="*/ 1038092 h 2078107"/>
              <a:gd name="connsiteX60" fmla="*/ 3392159 w 5729548"/>
              <a:gd name="connsiteY60" fmla="*/ 1038092 h 2078107"/>
              <a:gd name="connsiteX61" fmla="*/ 3392438 w 5729548"/>
              <a:gd name="connsiteY61" fmla="*/ 1475862 h 2078107"/>
              <a:gd name="connsiteX62" fmla="*/ 3237841 w 5729548"/>
              <a:gd name="connsiteY62" fmla="*/ 1846319 h 2078107"/>
              <a:gd name="connsiteX63" fmla="*/ 2865724 w 5729548"/>
              <a:gd name="connsiteY63" fmla="*/ 2000443 h 2078107"/>
              <a:gd name="connsiteX64" fmla="*/ 2493494 w 5729548"/>
              <a:gd name="connsiteY64" fmla="*/ 1846319 h 2078107"/>
              <a:gd name="connsiteX65" fmla="*/ 2339568 w 5729548"/>
              <a:gd name="connsiteY65" fmla="*/ 1476632 h 2078107"/>
              <a:gd name="connsiteX66" fmla="*/ 2339568 w 5729548"/>
              <a:gd name="connsiteY66" fmla="*/ 1038092 h 2078107"/>
              <a:gd name="connsiteX67" fmla="*/ 2338605 w 5729548"/>
              <a:gd name="connsiteY67" fmla="*/ 1038092 h 2078107"/>
              <a:gd name="connsiteX68" fmla="*/ 2338605 w 5729548"/>
              <a:gd name="connsiteY68" fmla="*/ 593145 h 2078107"/>
              <a:gd name="connsiteX69" fmla="*/ 2161691 w 5729548"/>
              <a:gd name="connsiteY69" fmla="*/ 176851 h 2078107"/>
              <a:gd name="connsiteX70" fmla="*/ 1734536 w 5729548"/>
              <a:gd name="connsiteY70" fmla="*/ 0 h 2078107"/>
              <a:gd name="connsiteX0" fmla="*/ 1734536 w 5729548"/>
              <a:gd name="connsiteY0" fmla="*/ 0 h 2078107"/>
              <a:gd name="connsiteX1" fmla="*/ 1307493 w 5729548"/>
              <a:gd name="connsiteY1" fmla="*/ 176851 h 2078107"/>
              <a:gd name="connsiteX2" fmla="*/ 1130467 w 5729548"/>
              <a:gd name="connsiteY2" fmla="*/ 601668 h 2078107"/>
              <a:gd name="connsiteX3" fmla="*/ 1130467 w 5729548"/>
              <a:gd name="connsiteY3" fmla="*/ 1040015 h 2078107"/>
              <a:gd name="connsiteX4" fmla="*/ 1130505 w 5729548"/>
              <a:gd name="connsiteY4" fmla="*/ 1040015 h 2078107"/>
              <a:gd name="connsiteX5" fmla="*/ 1130784 w 5729548"/>
              <a:gd name="connsiteY5" fmla="*/ 1475862 h 2078107"/>
              <a:gd name="connsiteX6" fmla="*/ 976187 w 5729548"/>
              <a:gd name="connsiteY6" fmla="*/ 1846319 h 2078107"/>
              <a:gd name="connsiteX7" fmla="*/ 604069 w 5729548"/>
              <a:gd name="connsiteY7" fmla="*/ 2000443 h 2078107"/>
              <a:gd name="connsiteX8" fmla="*/ 231839 w 5729548"/>
              <a:gd name="connsiteY8" fmla="*/ 1846319 h 2078107"/>
              <a:gd name="connsiteX9" fmla="*/ 77914 w 5729548"/>
              <a:gd name="connsiteY9" fmla="*/ 1476632 h 2078107"/>
              <a:gd name="connsiteX10" fmla="*/ 77914 w 5729548"/>
              <a:gd name="connsiteY10" fmla="*/ 1366708 h 2078107"/>
              <a:gd name="connsiteX11" fmla="*/ 0 w 5729548"/>
              <a:gd name="connsiteY11" fmla="*/ 1366708 h 2078107"/>
              <a:gd name="connsiteX12" fmla="*/ 0 w 5729548"/>
              <a:gd name="connsiteY12" fmla="*/ 1484962 h 2078107"/>
              <a:gd name="connsiteX13" fmla="*/ 176914 w 5729548"/>
              <a:gd name="connsiteY13" fmla="*/ 1901257 h 2078107"/>
              <a:gd name="connsiteX14" fmla="*/ 604069 w 5729548"/>
              <a:gd name="connsiteY14" fmla="*/ 2078107 h 2078107"/>
              <a:gd name="connsiteX15" fmla="*/ 1031112 w 5729548"/>
              <a:gd name="connsiteY15" fmla="*/ 1901257 h 2078107"/>
              <a:gd name="connsiteX16" fmla="*/ 1208138 w 5729548"/>
              <a:gd name="connsiteY16" fmla="*/ 1476439 h 2078107"/>
              <a:gd name="connsiteX17" fmla="*/ 1208138 w 5729548"/>
              <a:gd name="connsiteY17" fmla="*/ 1038092 h 2078107"/>
              <a:gd name="connsiteX18" fmla="*/ 1208100 w 5729548"/>
              <a:gd name="connsiteY18" fmla="*/ 1038092 h 2078107"/>
              <a:gd name="connsiteX19" fmla="*/ 1207821 w 5729548"/>
              <a:gd name="connsiteY19" fmla="*/ 602246 h 2078107"/>
              <a:gd name="connsiteX20" fmla="*/ 1362418 w 5729548"/>
              <a:gd name="connsiteY20" fmla="*/ 231788 h 2078107"/>
              <a:gd name="connsiteX21" fmla="*/ 1734536 w 5729548"/>
              <a:gd name="connsiteY21" fmla="*/ 77664 h 2078107"/>
              <a:gd name="connsiteX22" fmla="*/ 2106765 w 5729548"/>
              <a:gd name="connsiteY22" fmla="*/ 231788 h 2078107"/>
              <a:gd name="connsiteX23" fmla="*/ 2260691 w 5729548"/>
              <a:gd name="connsiteY23" fmla="*/ 601475 h 2078107"/>
              <a:gd name="connsiteX24" fmla="*/ 2260691 w 5729548"/>
              <a:gd name="connsiteY24" fmla="*/ 1040015 h 2078107"/>
              <a:gd name="connsiteX25" fmla="*/ 2261655 w 5729548"/>
              <a:gd name="connsiteY25" fmla="*/ 1040015 h 2078107"/>
              <a:gd name="connsiteX26" fmla="*/ 2261655 w 5729548"/>
              <a:gd name="connsiteY26" fmla="*/ 1484962 h 2078107"/>
              <a:gd name="connsiteX27" fmla="*/ 2438569 w 5729548"/>
              <a:gd name="connsiteY27" fmla="*/ 1901257 h 2078107"/>
              <a:gd name="connsiteX28" fmla="*/ 2865724 w 5729548"/>
              <a:gd name="connsiteY28" fmla="*/ 2078107 h 2078107"/>
              <a:gd name="connsiteX29" fmla="*/ 3292767 w 5729548"/>
              <a:gd name="connsiteY29" fmla="*/ 1901257 h 2078107"/>
              <a:gd name="connsiteX30" fmla="*/ 3469793 w 5729548"/>
              <a:gd name="connsiteY30" fmla="*/ 1476439 h 2078107"/>
              <a:gd name="connsiteX31" fmla="*/ 3469793 w 5729548"/>
              <a:gd name="connsiteY31" fmla="*/ 1040337 h 2078107"/>
              <a:gd name="connsiteX32" fmla="*/ 3471833 w 5729548"/>
              <a:gd name="connsiteY32" fmla="*/ 1040337 h 2078107"/>
              <a:gd name="connsiteX33" fmla="*/ 3471553 w 5729548"/>
              <a:gd name="connsiteY33" fmla="*/ 602568 h 2078107"/>
              <a:gd name="connsiteX34" fmla="*/ 3626150 w 5729548"/>
              <a:gd name="connsiteY34" fmla="*/ 232110 h 2078107"/>
              <a:gd name="connsiteX35" fmla="*/ 3998268 w 5729548"/>
              <a:gd name="connsiteY35" fmla="*/ 77986 h 2078107"/>
              <a:gd name="connsiteX36" fmla="*/ 4370497 w 5729548"/>
              <a:gd name="connsiteY36" fmla="*/ 232110 h 2078107"/>
              <a:gd name="connsiteX37" fmla="*/ 4524424 w 5729548"/>
              <a:gd name="connsiteY37" fmla="*/ 601797 h 2078107"/>
              <a:gd name="connsiteX38" fmla="*/ 4524424 w 5729548"/>
              <a:gd name="connsiteY38" fmla="*/ 1038092 h 2078107"/>
              <a:gd name="connsiteX39" fmla="*/ 4521410 w 5729548"/>
              <a:gd name="connsiteY39" fmla="*/ 1038092 h 2078107"/>
              <a:gd name="connsiteX40" fmla="*/ 4521410 w 5729548"/>
              <a:gd name="connsiteY40" fmla="*/ 1484962 h 2078107"/>
              <a:gd name="connsiteX41" fmla="*/ 4698324 w 5729548"/>
              <a:gd name="connsiteY41" fmla="*/ 1901257 h 2078107"/>
              <a:gd name="connsiteX42" fmla="*/ 5125479 w 5729548"/>
              <a:gd name="connsiteY42" fmla="*/ 2078107 h 2078107"/>
              <a:gd name="connsiteX43" fmla="*/ 5552522 w 5729548"/>
              <a:gd name="connsiteY43" fmla="*/ 1901257 h 2078107"/>
              <a:gd name="connsiteX44" fmla="*/ 5729548 w 5729548"/>
              <a:gd name="connsiteY44" fmla="*/ 1476439 h 2078107"/>
              <a:gd name="connsiteX45" fmla="*/ 5729548 w 5729548"/>
              <a:gd name="connsiteY45" fmla="*/ 1366708 h 2078107"/>
              <a:gd name="connsiteX46" fmla="*/ 5651914 w 5729548"/>
              <a:gd name="connsiteY46" fmla="*/ 1366708 h 2078107"/>
              <a:gd name="connsiteX47" fmla="*/ 5652194 w 5729548"/>
              <a:gd name="connsiteY47" fmla="*/ 1475862 h 2078107"/>
              <a:gd name="connsiteX48" fmla="*/ 5497597 w 5729548"/>
              <a:gd name="connsiteY48" fmla="*/ 1846319 h 2078107"/>
              <a:gd name="connsiteX49" fmla="*/ 5125479 w 5729548"/>
              <a:gd name="connsiteY49" fmla="*/ 2000443 h 2078107"/>
              <a:gd name="connsiteX50" fmla="*/ 4753250 w 5729548"/>
              <a:gd name="connsiteY50" fmla="*/ 1846319 h 2078107"/>
              <a:gd name="connsiteX51" fmla="*/ 4599324 w 5729548"/>
              <a:gd name="connsiteY51" fmla="*/ 1476632 h 2078107"/>
              <a:gd name="connsiteX52" fmla="*/ 4599324 w 5729548"/>
              <a:gd name="connsiteY52" fmla="*/ 1040337 h 2078107"/>
              <a:gd name="connsiteX53" fmla="*/ 4602337 w 5729548"/>
              <a:gd name="connsiteY53" fmla="*/ 593467 h 2078107"/>
              <a:gd name="connsiteX54" fmla="*/ 4425423 w 5729548"/>
              <a:gd name="connsiteY54" fmla="*/ 177173 h 2078107"/>
              <a:gd name="connsiteX55" fmla="*/ 3998268 w 5729548"/>
              <a:gd name="connsiteY55" fmla="*/ 322 h 2078107"/>
              <a:gd name="connsiteX56" fmla="*/ 3571225 w 5729548"/>
              <a:gd name="connsiteY56" fmla="*/ 177173 h 2078107"/>
              <a:gd name="connsiteX57" fmla="*/ 3394199 w 5729548"/>
              <a:gd name="connsiteY57" fmla="*/ 601990 h 2078107"/>
              <a:gd name="connsiteX58" fmla="*/ 3394199 w 5729548"/>
              <a:gd name="connsiteY58" fmla="*/ 1038092 h 2078107"/>
              <a:gd name="connsiteX59" fmla="*/ 3392159 w 5729548"/>
              <a:gd name="connsiteY59" fmla="*/ 1038092 h 2078107"/>
              <a:gd name="connsiteX60" fmla="*/ 3392438 w 5729548"/>
              <a:gd name="connsiteY60" fmla="*/ 1475862 h 2078107"/>
              <a:gd name="connsiteX61" fmla="*/ 3237841 w 5729548"/>
              <a:gd name="connsiteY61" fmla="*/ 1846319 h 2078107"/>
              <a:gd name="connsiteX62" fmla="*/ 2865724 w 5729548"/>
              <a:gd name="connsiteY62" fmla="*/ 2000443 h 2078107"/>
              <a:gd name="connsiteX63" fmla="*/ 2493494 w 5729548"/>
              <a:gd name="connsiteY63" fmla="*/ 1846319 h 2078107"/>
              <a:gd name="connsiteX64" fmla="*/ 2339568 w 5729548"/>
              <a:gd name="connsiteY64" fmla="*/ 1476632 h 2078107"/>
              <a:gd name="connsiteX65" fmla="*/ 2339568 w 5729548"/>
              <a:gd name="connsiteY65" fmla="*/ 1038092 h 2078107"/>
              <a:gd name="connsiteX66" fmla="*/ 2338605 w 5729548"/>
              <a:gd name="connsiteY66" fmla="*/ 1038092 h 2078107"/>
              <a:gd name="connsiteX67" fmla="*/ 2338605 w 5729548"/>
              <a:gd name="connsiteY67" fmla="*/ 593145 h 2078107"/>
              <a:gd name="connsiteX68" fmla="*/ 2161691 w 5729548"/>
              <a:gd name="connsiteY68" fmla="*/ 176851 h 2078107"/>
              <a:gd name="connsiteX69" fmla="*/ 1734536 w 5729548"/>
              <a:gd name="connsiteY69" fmla="*/ 0 h 2078107"/>
              <a:gd name="connsiteX0" fmla="*/ 1734536 w 5729548"/>
              <a:gd name="connsiteY0" fmla="*/ 0 h 2078107"/>
              <a:gd name="connsiteX1" fmla="*/ 1307493 w 5729548"/>
              <a:gd name="connsiteY1" fmla="*/ 176851 h 2078107"/>
              <a:gd name="connsiteX2" fmla="*/ 1130467 w 5729548"/>
              <a:gd name="connsiteY2" fmla="*/ 601668 h 2078107"/>
              <a:gd name="connsiteX3" fmla="*/ 1130467 w 5729548"/>
              <a:gd name="connsiteY3" fmla="*/ 1040015 h 2078107"/>
              <a:gd name="connsiteX4" fmla="*/ 1130505 w 5729548"/>
              <a:gd name="connsiteY4" fmla="*/ 1040015 h 2078107"/>
              <a:gd name="connsiteX5" fmla="*/ 1130784 w 5729548"/>
              <a:gd name="connsiteY5" fmla="*/ 1475862 h 2078107"/>
              <a:gd name="connsiteX6" fmla="*/ 976187 w 5729548"/>
              <a:gd name="connsiteY6" fmla="*/ 1846319 h 2078107"/>
              <a:gd name="connsiteX7" fmla="*/ 604069 w 5729548"/>
              <a:gd name="connsiteY7" fmla="*/ 2000443 h 2078107"/>
              <a:gd name="connsiteX8" fmla="*/ 231839 w 5729548"/>
              <a:gd name="connsiteY8" fmla="*/ 1846319 h 2078107"/>
              <a:gd name="connsiteX9" fmla="*/ 77914 w 5729548"/>
              <a:gd name="connsiteY9" fmla="*/ 1476632 h 2078107"/>
              <a:gd name="connsiteX10" fmla="*/ 77914 w 5729548"/>
              <a:gd name="connsiteY10" fmla="*/ 1366708 h 2078107"/>
              <a:gd name="connsiteX11" fmla="*/ 0 w 5729548"/>
              <a:gd name="connsiteY11" fmla="*/ 1366708 h 2078107"/>
              <a:gd name="connsiteX12" fmla="*/ 0 w 5729548"/>
              <a:gd name="connsiteY12" fmla="*/ 1484962 h 2078107"/>
              <a:gd name="connsiteX13" fmla="*/ 176914 w 5729548"/>
              <a:gd name="connsiteY13" fmla="*/ 1901257 h 2078107"/>
              <a:gd name="connsiteX14" fmla="*/ 604069 w 5729548"/>
              <a:gd name="connsiteY14" fmla="*/ 2078107 h 2078107"/>
              <a:gd name="connsiteX15" fmla="*/ 1031112 w 5729548"/>
              <a:gd name="connsiteY15" fmla="*/ 1901257 h 2078107"/>
              <a:gd name="connsiteX16" fmla="*/ 1208138 w 5729548"/>
              <a:gd name="connsiteY16" fmla="*/ 1476439 h 2078107"/>
              <a:gd name="connsiteX17" fmla="*/ 1208138 w 5729548"/>
              <a:gd name="connsiteY17" fmla="*/ 1038092 h 2078107"/>
              <a:gd name="connsiteX18" fmla="*/ 1208100 w 5729548"/>
              <a:gd name="connsiteY18" fmla="*/ 1038092 h 2078107"/>
              <a:gd name="connsiteX19" fmla="*/ 1207821 w 5729548"/>
              <a:gd name="connsiteY19" fmla="*/ 602246 h 2078107"/>
              <a:gd name="connsiteX20" fmla="*/ 1362418 w 5729548"/>
              <a:gd name="connsiteY20" fmla="*/ 231788 h 2078107"/>
              <a:gd name="connsiteX21" fmla="*/ 1734536 w 5729548"/>
              <a:gd name="connsiteY21" fmla="*/ 77664 h 2078107"/>
              <a:gd name="connsiteX22" fmla="*/ 2106765 w 5729548"/>
              <a:gd name="connsiteY22" fmla="*/ 231788 h 2078107"/>
              <a:gd name="connsiteX23" fmla="*/ 2260691 w 5729548"/>
              <a:gd name="connsiteY23" fmla="*/ 601475 h 2078107"/>
              <a:gd name="connsiteX24" fmla="*/ 2260691 w 5729548"/>
              <a:gd name="connsiteY24" fmla="*/ 1040015 h 2078107"/>
              <a:gd name="connsiteX25" fmla="*/ 2261655 w 5729548"/>
              <a:gd name="connsiteY25" fmla="*/ 1040015 h 2078107"/>
              <a:gd name="connsiteX26" fmla="*/ 2261655 w 5729548"/>
              <a:gd name="connsiteY26" fmla="*/ 1484962 h 2078107"/>
              <a:gd name="connsiteX27" fmla="*/ 2438569 w 5729548"/>
              <a:gd name="connsiteY27" fmla="*/ 1901257 h 2078107"/>
              <a:gd name="connsiteX28" fmla="*/ 2865724 w 5729548"/>
              <a:gd name="connsiteY28" fmla="*/ 2078107 h 2078107"/>
              <a:gd name="connsiteX29" fmla="*/ 3292767 w 5729548"/>
              <a:gd name="connsiteY29" fmla="*/ 1901257 h 2078107"/>
              <a:gd name="connsiteX30" fmla="*/ 3469793 w 5729548"/>
              <a:gd name="connsiteY30" fmla="*/ 1476439 h 2078107"/>
              <a:gd name="connsiteX31" fmla="*/ 3469793 w 5729548"/>
              <a:gd name="connsiteY31" fmla="*/ 1040337 h 2078107"/>
              <a:gd name="connsiteX32" fmla="*/ 3471833 w 5729548"/>
              <a:gd name="connsiteY32" fmla="*/ 1040337 h 2078107"/>
              <a:gd name="connsiteX33" fmla="*/ 3471553 w 5729548"/>
              <a:gd name="connsiteY33" fmla="*/ 602568 h 2078107"/>
              <a:gd name="connsiteX34" fmla="*/ 3626150 w 5729548"/>
              <a:gd name="connsiteY34" fmla="*/ 232110 h 2078107"/>
              <a:gd name="connsiteX35" fmla="*/ 3998268 w 5729548"/>
              <a:gd name="connsiteY35" fmla="*/ 77986 h 2078107"/>
              <a:gd name="connsiteX36" fmla="*/ 4370497 w 5729548"/>
              <a:gd name="connsiteY36" fmla="*/ 232110 h 2078107"/>
              <a:gd name="connsiteX37" fmla="*/ 4524424 w 5729548"/>
              <a:gd name="connsiteY37" fmla="*/ 601797 h 2078107"/>
              <a:gd name="connsiteX38" fmla="*/ 4524424 w 5729548"/>
              <a:gd name="connsiteY38" fmla="*/ 1038092 h 2078107"/>
              <a:gd name="connsiteX39" fmla="*/ 4521410 w 5729548"/>
              <a:gd name="connsiteY39" fmla="*/ 1484962 h 2078107"/>
              <a:gd name="connsiteX40" fmla="*/ 4698324 w 5729548"/>
              <a:gd name="connsiteY40" fmla="*/ 1901257 h 2078107"/>
              <a:gd name="connsiteX41" fmla="*/ 5125479 w 5729548"/>
              <a:gd name="connsiteY41" fmla="*/ 2078107 h 2078107"/>
              <a:gd name="connsiteX42" fmla="*/ 5552522 w 5729548"/>
              <a:gd name="connsiteY42" fmla="*/ 1901257 h 2078107"/>
              <a:gd name="connsiteX43" fmla="*/ 5729548 w 5729548"/>
              <a:gd name="connsiteY43" fmla="*/ 1476439 h 2078107"/>
              <a:gd name="connsiteX44" fmla="*/ 5729548 w 5729548"/>
              <a:gd name="connsiteY44" fmla="*/ 1366708 h 2078107"/>
              <a:gd name="connsiteX45" fmla="*/ 5651914 w 5729548"/>
              <a:gd name="connsiteY45" fmla="*/ 1366708 h 2078107"/>
              <a:gd name="connsiteX46" fmla="*/ 5652194 w 5729548"/>
              <a:gd name="connsiteY46" fmla="*/ 1475862 h 2078107"/>
              <a:gd name="connsiteX47" fmla="*/ 5497597 w 5729548"/>
              <a:gd name="connsiteY47" fmla="*/ 1846319 h 2078107"/>
              <a:gd name="connsiteX48" fmla="*/ 5125479 w 5729548"/>
              <a:gd name="connsiteY48" fmla="*/ 2000443 h 2078107"/>
              <a:gd name="connsiteX49" fmla="*/ 4753250 w 5729548"/>
              <a:gd name="connsiteY49" fmla="*/ 1846319 h 2078107"/>
              <a:gd name="connsiteX50" fmla="*/ 4599324 w 5729548"/>
              <a:gd name="connsiteY50" fmla="*/ 1476632 h 2078107"/>
              <a:gd name="connsiteX51" fmla="*/ 4599324 w 5729548"/>
              <a:gd name="connsiteY51" fmla="*/ 1040337 h 2078107"/>
              <a:gd name="connsiteX52" fmla="*/ 4602337 w 5729548"/>
              <a:gd name="connsiteY52" fmla="*/ 593467 h 2078107"/>
              <a:gd name="connsiteX53" fmla="*/ 4425423 w 5729548"/>
              <a:gd name="connsiteY53" fmla="*/ 177173 h 2078107"/>
              <a:gd name="connsiteX54" fmla="*/ 3998268 w 5729548"/>
              <a:gd name="connsiteY54" fmla="*/ 322 h 2078107"/>
              <a:gd name="connsiteX55" fmla="*/ 3571225 w 5729548"/>
              <a:gd name="connsiteY55" fmla="*/ 177173 h 2078107"/>
              <a:gd name="connsiteX56" fmla="*/ 3394199 w 5729548"/>
              <a:gd name="connsiteY56" fmla="*/ 601990 h 2078107"/>
              <a:gd name="connsiteX57" fmla="*/ 3394199 w 5729548"/>
              <a:gd name="connsiteY57" fmla="*/ 1038092 h 2078107"/>
              <a:gd name="connsiteX58" fmla="*/ 3392159 w 5729548"/>
              <a:gd name="connsiteY58" fmla="*/ 1038092 h 2078107"/>
              <a:gd name="connsiteX59" fmla="*/ 3392438 w 5729548"/>
              <a:gd name="connsiteY59" fmla="*/ 1475862 h 2078107"/>
              <a:gd name="connsiteX60" fmla="*/ 3237841 w 5729548"/>
              <a:gd name="connsiteY60" fmla="*/ 1846319 h 2078107"/>
              <a:gd name="connsiteX61" fmla="*/ 2865724 w 5729548"/>
              <a:gd name="connsiteY61" fmla="*/ 2000443 h 2078107"/>
              <a:gd name="connsiteX62" fmla="*/ 2493494 w 5729548"/>
              <a:gd name="connsiteY62" fmla="*/ 1846319 h 2078107"/>
              <a:gd name="connsiteX63" fmla="*/ 2339568 w 5729548"/>
              <a:gd name="connsiteY63" fmla="*/ 1476632 h 2078107"/>
              <a:gd name="connsiteX64" fmla="*/ 2339568 w 5729548"/>
              <a:gd name="connsiteY64" fmla="*/ 1038092 h 2078107"/>
              <a:gd name="connsiteX65" fmla="*/ 2338605 w 5729548"/>
              <a:gd name="connsiteY65" fmla="*/ 1038092 h 2078107"/>
              <a:gd name="connsiteX66" fmla="*/ 2338605 w 5729548"/>
              <a:gd name="connsiteY66" fmla="*/ 593145 h 2078107"/>
              <a:gd name="connsiteX67" fmla="*/ 2161691 w 5729548"/>
              <a:gd name="connsiteY67" fmla="*/ 176851 h 2078107"/>
              <a:gd name="connsiteX68" fmla="*/ 1734536 w 5729548"/>
              <a:gd name="connsiteY68" fmla="*/ 0 h 207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729548" h="2078107">
                <a:moveTo>
                  <a:pt x="1734536" y="0"/>
                </a:moveTo>
                <a:cubicBezTo>
                  <a:pt x="1579939" y="0"/>
                  <a:pt x="1425454" y="58934"/>
                  <a:pt x="1307493" y="176851"/>
                </a:cubicBezTo>
                <a:cubicBezTo>
                  <a:pt x="1190147" y="294189"/>
                  <a:pt x="1131194" y="447784"/>
                  <a:pt x="1130467" y="601668"/>
                </a:cubicBezTo>
                <a:lnTo>
                  <a:pt x="1130467" y="1040015"/>
                </a:lnTo>
                <a:lnTo>
                  <a:pt x="1130505" y="1040015"/>
                </a:lnTo>
                <a:lnTo>
                  <a:pt x="1130784" y="1475862"/>
                </a:lnTo>
                <a:cubicBezTo>
                  <a:pt x="1130112" y="1610052"/>
                  <a:pt x="1078599" y="1744002"/>
                  <a:pt x="976187" y="1846319"/>
                </a:cubicBezTo>
                <a:cubicBezTo>
                  <a:pt x="873383" y="1949068"/>
                  <a:pt x="738754" y="2000443"/>
                  <a:pt x="604069" y="2000443"/>
                </a:cubicBezTo>
                <a:cubicBezTo>
                  <a:pt x="469328" y="2000443"/>
                  <a:pt x="334643" y="1949116"/>
                  <a:pt x="231839" y="1846319"/>
                </a:cubicBezTo>
                <a:cubicBezTo>
                  <a:pt x="129707" y="1744195"/>
                  <a:pt x="78585" y="1610486"/>
                  <a:pt x="77914" y="1476632"/>
                </a:cubicBezTo>
                <a:lnTo>
                  <a:pt x="77914" y="1366708"/>
                </a:lnTo>
                <a:lnTo>
                  <a:pt x="0" y="1366708"/>
                </a:lnTo>
                <a:lnTo>
                  <a:pt x="0" y="1484962"/>
                </a:lnTo>
                <a:cubicBezTo>
                  <a:pt x="2908" y="1636005"/>
                  <a:pt x="61693" y="1786084"/>
                  <a:pt x="176914" y="1901257"/>
                </a:cubicBezTo>
                <a:cubicBezTo>
                  <a:pt x="294931" y="2019125"/>
                  <a:pt x="449472" y="2078107"/>
                  <a:pt x="604069" y="2078107"/>
                </a:cubicBezTo>
                <a:cubicBezTo>
                  <a:pt x="758666" y="2078107"/>
                  <a:pt x="913151" y="2019173"/>
                  <a:pt x="1031112" y="1901257"/>
                </a:cubicBezTo>
                <a:cubicBezTo>
                  <a:pt x="1148458" y="1783918"/>
                  <a:pt x="1207411" y="1630323"/>
                  <a:pt x="1208138" y="1476439"/>
                </a:cubicBezTo>
                <a:lnTo>
                  <a:pt x="1208138" y="1038092"/>
                </a:lnTo>
                <a:lnTo>
                  <a:pt x="1208100" y="1038092"/>
                </a:lnTo>
                <a:lnTo>
                  <a:pt x="1207821" y="602246"/>
                </a:lnTo>
                <a:cubicBezTo>
                  <a:pt x="1208493" y="468055"/>
                  <a:pt x="1260006" y="334105"/>
                  <a:pt x="1362418" y="231788"/>
                </a:cubicBezTo>
                <a:cubicBezTo>
                  <a:pt x="1465222" y="129039"/>
                  <a:pt x="1599851" y="77664"/>
                  <a:pt x="1734536" y="77664"/>
                </a:cubicBezTo>
                <a:cubicBezTo>
                  <a:pt x="1869277" y="77664"/>
                  <a:pt x="2003962" y="128991"/>
                  <a:pt x="2106765" y="231788"/>
                </a:cubicBezTo>
                <a:cubicBezTo>
                  <a:pt x="2208898" y="333912"/>
                  <a:pt x="2260020" y="467621"/>
                  <a:pt x="2260691" y="601475"/>
                </a:cubicBezTo>
                <a:lnTo>
                  <a:pt x="2260691" y="1040015"/>
                </a:lnTo>
                <a:lnTo>
                  <a:pt x="2261655" y="1040015"/>
                </a:lnTo>
                <a:lnTo>
                  <a:pt x="2261655" y="1484962"/>
                </a:lnTo>
                <a:cubicBezTo>
                  <a:pt x="2264563" y="1636005"/>
                  <a:pt x="2323348" y="1786084"/>
                  <a:pt x="2438569" y="1901257"/>
                </a:cubicBezTo>
                <a:cubicBezTo>
                  <a:pt x="2556586" y="2019125"/>
                  <a:pt x="2711127" y="2078107"/>
                  <a:pt x="2865724" y="2078107"/>
                </a:cubicBezTo>
                <a:cubicBezTo>
                  <a:pt x="3020321" y="2078107"/>
                  <a:pt x="3174806" y="2019173"/>
                  <a:pt x="3292767" y="1901257"/>
                </a:cubicBezTo>
                <a:cubicBezTo>
                  <a:pt x="3410113" y="1783918"/>
                  <a:pt x="3469066" y="1630323"/>
                  <a:pt x="3469793" y="1476439"/>
                </a:cubicBezTo>
                <a:lnTo>
                  <a:pt x="3469793" y="1040337"/>
                </a:lnTo>
                <a:lnTo>
                  <a:pt x="3471833" y="1040337"/>
                </a:lnTo>
                <a:cubicBezTo>
                  <a:pt x="3471740" y="894414"/>
                  <a:pt x="3471646" y="748491"/>
                  <a:pt x="3471553" y="602568"/>
                </a:cubicBezTo>
                <a:cubicBezTo>
                  <a:pt x="3472224" y="468377"/>
                  <a:pt x="3523738" y="334427"/>
                  <a:pt x="3626150" y="232110"/>
                </a:cubicBezTo>
                <a:cubicBezTo>
                  <a:pt x="3728954" y="129361"/>
                  <a:pt x="3863583" y="77986"/>
                  <a:pt x="3998268" y="77986"/>
                </a:cubicBezTo>
                <a:cubicBezTo>
                  <a:pt x="4133009" y="77986"/>
                  <a:pt x="4267694" y="129313"/>
                  <a:pt x="4370497" y="232110"/>
                </a:cubicBezTo>
                <a:cubicBezTo>
                  <a:pt x="4472630" y="334234"/>
                  <a:pt x="4523752" y="467943"/>
                  <a:pt x="4524424" y="601797"/>
                </a:cubicBezTo>
                <a:lnTo>
                  <a:pt x="4524424" y="1038092"/>
                </a:lnTo>
                <a:cubicBezTo>
                  <a:pt x="4523419" y="1187049"/>
                  <a:pt x="4522415" y="1336005"/>
                  <a:pt x="4521410" y="1484962"/>
                </a:cubicBezTo>
                <a:cubicBezTo>
                  <a:pt x="4524319" y="1636005"/>
                  <a:pt x="4583104" y="1786084"/>
                  <a:pt x="4698324" y="1901257"/>
                </a:cubicBezTo>
                <a:cubicBezTo>
                  <a:pt x="4816341" y="2019125"/>
                  <a:pt x="4970882" y="2078107"/>
                  <a:pt x="5125479" y="2078107"/>
                </a:cubicBezTo>
                <a:cubicBezTo>
                  <a:pt x="5280076" y="2078107"/>
                  <a:pt x="5434561" y="2019173"/>
                  <a:pt x="5552522" y="1901257"/>
                </a:cubicBezTo>
                <a:cubicBezTo>
                  <a:pt x="5669868" y="1783918"/>
                  <a:pt x="5728821" y="1630323"/>
                  <a:pt x="5729548" y="1476439"/>
                </a:cubicBezTo>
                <a:lnTo>
                  <a:pt x="5729548" y="1366708"/>
                </a:lnTo>
                <a:lnTo>
                  <a:pt x="5651914" y="1366708"/>
                </a:lnTo>
                <a:cubicBezTo>
                  <a:pt x="5652007" y="1403093"/>
                  <a:pt x="5652101" y="1439477"/>
                  <a:pt x="5652194" y="1475862"/>
                </a:cubicBezTo>
                <a:cubicBezTo>
                  <a:pt x="5651523" y="1610052"/>
                  <a:pt x="5600009" y="1744002"/>
                  <a:pt x="5497597" y="1846319"/>
                </a:cubicBezTo>
                <a:cubicBezTo>
                  <a:pt x="5394793" y="1949068"/>
                  <a:pt x="5260164" y="2000443"/>
                  <a:pt x="5125479" y="2000443"/>
                </a:cubicBezTo>
                <a:cubicBezTo>
                  <a:pt x="4990738" y="2000443"/>
                  <a:pt x="4856053" y="1949116"/>
                  <a:pt x="4753250" y="1846319"/>
                </a:cubicBezTo>
                <a:cubicBezTo>
                  <a:pt x="4651117" y="1744195"/>
                  <a:pt x="4599995" y="1610486"/>
                  <a:pt x="4599324" y="1476632"/>
                </a:cubicBezTo>
                <a:lnTo>
                  <a:pt x="4599324" y="1040337"/>
                </a:lnTo>
                <a:cubicBezTo>
                  <a:pt x="4600328" y="891380"/>
                  <a:pt x="4601333" y="742424"/>
                  <a:pt x="4602337" y="593467"/>
                </a:cubicBezTo>
                <a:cubicBezTo>
                  <a:pt x="4599429" y="442425"/>
                  <a:pt x="4540644" y="292345"/>
                  <a:pt x="4425423" y="177173"/>
                </a:cubicBezTo>
                <a:cubicBezTo>
                  <a:pt x="4307406" y="59304"/>
                  <a:pt x="4152865" y="322"/>
                  <a:pt x="3998268" y="322"/>
                </a:cubicBezTo>
                <a:cubicBezTo>
                  <a:pt x="3843671" y="322"/>
                  <a:pt x="3689186" y="59256"/>
                  <a:pt x="3571225" y="177173"/>
                </a:cubicBezTo>
                <a:cubicBezTo>
                  <a:pt x="3453879" y="294511"/>
                  <a:pt x="3394926" y="448106"/>
                  <a:pt x="3394199" y="601990"/>
                </a:cubicBezTo>
                <a:lnTo>
                  <a:pt x="3394199" y="1038092"/>
                </a:lnTo>
                <a:lnTo>
                  <a:pt x="3392159" y="1038092"/>
                </a:lnTo>
                <a:lnTo>
                  <a:pt x="3392438" y="1475862"/>
                </a:lnTo>
                <a:cubicBezTo>
                  <a:pt x="3391767" y="1610052"/>
                  <a:pt x="3340254" y="1744002"/>
                  <a:pt x="3237841" y="1846319"/>
                </a:cubicBezTo>
                <a:cubicBezTo>
                  <a:pt x="3135038" y="1949068"/>
                  <a:pt x="3000409" y="2000443"/>
                  <a:pt x="2865724" y="2000443"/>
                </a:cubicBezTo>
                <a:cubicBezTo>
                  <a:pt x="2730983" y="2000443"/>
                  <a:pt x="2596298" y="1949116"/>
                  <a:pt x="2493494" y="1846319"/>
                </a:cubicBezTo>
                <a:cubicBezTo>
                  <a:pt x="2391362" y="1744195"/>
                  <a:pt x="2340240" y="1610486"/>
                  <a:pt x="2339568" y="1476632"/>
                </a:cubicBezTo>
                <a:lnTo>
                  <a:pt x="2339568" y="1038092"/>
                </a:lnTo>
                <a:lnTo>
                  <a:pt x="2338605" y="1038092"/>
                </a:lnTo>
                <a:lnTo>
                  <a:pt x="2338605" y="593145"/>
                </a:lnTo>
                <a:cubicBezTo>
                  <a:pt x="2335696" y="442103"/>
                  <a:pt x="2276911" y="292023"/>
                  <a:pt x="2161691" y="176851"/>
                </a:cubicBezTo>
                <a:cubicBezTo>
                  <a:pt x="2043674" y="58982"/>
                  <a:pt x="1889133" y="0"/>
                  <a:pt x="1734536" y="0"/>
                </a:cubicBezTo>
                <a:close/>
              </a:path>
            </a:pathLst>
          </a:custGeom>
          <a:gradFill>
            <a:gsLst>
              <a:gs pos="0">
                <a:srgbClr val="EF7B05">
                  <a:lumMod val="50000"/>
                </a:srgbClr>
              </a:gs>
              <a:gs pos="25000">
                <a:srgbClr val="EF7B05">
                  <a:lumMod val="75000"/>
                </a:srgbClr>
              </a:gs>
              <a:gs pos="73500">
                <a:srgbClr val="EF7B05">
                  <a:lumMod val="60000"/>
                  <a:lumOff val="40000"/>
                </a:srgbClr>
              </a:gs>
              <a:gs pos="47000">
                <a:srgbClr val="EF7B05"/>
              </a:gs>
              <a:gs pos="100000">
                <a:srgbClr val="EF7B05">
                  <a:lumMod val="30000"/>
                  <a:lumOff val="70000"/>
                </a:srgbClr>
              </a:gs>
            </a:gsLst>
            <a:lin ang="10800000" scaled="1"/>
          </a:gradFill>
          <a:ln>
            <a:noFill/>
          </a:ln>
          <a:effectLst/>
        </p:spPr>
        <p:txBody>
          <a:bodyPr wrap="square" lIns="27093" tIns="27093" rIns="27093" bIns="27093" anchor="ctr">
            <a:noAutofit/>
          </a:bodyPr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67" name="AutoShape 11">
            <a:extLst>
              <a:ext uri="{FF2B5EF4-FFF2-40B4-BE49-F238E27FC236}">
                <a16:creationId xmlns:a16="http://schemas.microsoft.com/office/drawing/2014/main" id="{A7D1DD84-737A-40C6-A228-323B9951E3F0}"/>
              </a:ext>
            </a:extLst>
          </p:cNvPr>
          <p:cNvSpPr>
            <a:spLocks/>
          </p:cNvSpPr>
          <p:nvPr/>
        </p:nvSpPr>
        <p:spPr bwMode="auto">
          <a:xfrm flipH="1">
            <a:off x="6590678" y="2964107"/>
            <a:ext cx="1306217" cy="1306444"/>
          </a:xfrm>
          <a:prstGeom prst="ellipse">
            <a:avLst/>
          </a:prstGeom>
          <a:solidFill>
            <a:srgbClr val="EF7B05">
              <a:lumMod val="60000"/>
              <a:lumOff val="40000"/>
            </a:srgbClr>
          </a:solidFill>
          <a:ln>
            <a:noFill/>
          </a:ln>
          <a:effectLst/>
        </p:spPr>
        <p:txBody>
          <a:bodyPr lIns="27093" tIns="27093" rIns="27093" bIns="27093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Helvetica Light" charset="0"/>
                <a:cs typeface="Arial" panose="020B0604020202020204" pitchFamily="34" charset="0"/>
                <a:sym typeface="Helvetica Light" charset="0"/>
              </a:rPr>
              <a:t>4</a:t>
            </a:r>
          </a:p>
        </p:txBody>
      </p:sp>
      <p:sp>
        <p:nvSpPr>
          <p:cNvPr id="68" name="AutoShape 13">
            <a:extLst>
              <a:ext uri="{FF2B5EF4-FFF2-40B4-BE49-F238E27FC236}">
                <a16:creationId xmlns:a16="http://schemas.microsoft.com/office/drawing/2014/main" id="{78F85908-78BC-4402-BF8F-98530FAB4EEA}"/>
              </a:ext>
            </a:extLst>
          </p:cNvPr>
          <p:cNvSpPr>
            <a:spLocks/>
          </p:cNvSpPr>
          <p:nvPr/>
        </p:nvSpPr>
        <p:spPr bwMode="auto">
          <a:xfrm flipH="1">
            <a:off x="8455985" y="4344423"/>
            <a:ext cx="1306217" cy="1306444"/>
          </a:xfrm>
          <a:prstGeom prst="ellipse">
            <a:avLst/>
          </a:prstGeom>
          <a:solidFill>
            <a:srgbClr val="EF7B05">
              <a:lumMod val="40000"/>
              <a:lumOff val="60000"/>
            </a:srgbClr>
          </a:solidFill>
          <a:ln>
            <a:noFill/>
          </a:ln>
          <a:effectLst/>
        </p:spPr>
        <p:txBody>
          <a:bodyPr lIns="27093" tIns="27093" rIns="27093" bIns="27093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Helvetica Light" charset="0"/>
                <a:cs typeface="Arial" panose="020B0604020202020204" pitchFamily="34" charset="0"/>
                <a:sym typeface="Helvetica Light" charset="0"/>
              </a:rPr>
              <a:t>5</a:t>
            </a:r>
          </a:p>
        </p:txBody>
      </p:sp>
      <p:sp>
        <p:nvSpPr>
          <p:cNvPr id="69" name="AutoShape 15">
            <a:extLst>
              <a:ext uri="{FF2B5EF4-FFF2-40B4-BE49-F238E27FC236}">
                <a16:creationId xmlns:a16="http://schemas.microsoft.com/office/drawing/2014/main" id="{95D86885-F625-4EAD-A9D8-4B264627BE3F}"/>
              </a:ext>
            </a:extLst>
          </p:cNvPr>
          <p:cNvSpPr>
            <a:spLocks/>
          </p:cNvSpPr>
          <p:nvPr/>
        </p:nvSpPr>
        <p:spPr bwMode="auto">
          <a:xfrm flipH="1">
            <a:off x="4739367" y="4344935"/>
            <a:ext cx="1306217" cy="1306444"/>
          </a:xfrm>
          <a:prstGeom prst="ellipse">
            <a:avLst/>
          </a:prstGeom>
          <a:solidFill>
            <a:srgbClr val="EF7B05"/>
          </a:solidFill>
          <a:ln>
            <a:noFill/>
          </a:ln>
          <a:effectLst/>
        </p:spPr>
        <p:txBody>
          <a:bodyPr lIns="27093" tIns="27093" rIns="27093" bIns="27093" anchor="ctr"/>
          <a:lstStyle>
            <a:defPPr>
              <a:defRPr lang="en-US"/>
            </a:defPPr>
            <a:lvl1pPr marL="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/>
                <a:ea typeface="Helvetica Light" charset="0"/>
                <a:cs typeface="Arial" panose="020B0604020202020204" pitchFamily="34" charset="0"/>
                <a:sym typeface="Helvetica Light" charset="0"/>
              </a:rPr>
              <a:t>3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4A611FD-64B3-41DE-BEFA-EC788958E261}"/>
              </a:ext>
            </a:extLst>
          </p:cNvPr>
          <p:cNvGrpSpPr/>
          <p:nvPr/>
        </p:nvGrpSpPr>
        <p:grpSpPr>
          <a:xfrm>
            <a:off x="6534071" y="4233056"/>
            <a:ext cx="1482549" cy="1284110"/>
            <a:chOff x="6436844" y="4067694"/>
            <a:chExt cx="1440000" cy="124725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D54FB55-CFE7-4749-85D9-18DC161D74D4}"/>
                </a:ext>
              </a:extLst>
            </p:cNvPr>
            <p:cNvCxnSpPr>
              <a:cxnSpLocks/>
            </p:cNvCxnSpPr>
            <p:nvPr/>
          </p:nvCxnSpPr>
          <p:spPr>
            <a:xfrm>
              <a:off x="7156844" y="4067694"/>
              <a:ext cx="0" cy="10900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078EC74-27DE-4D69-9C0B-220BDC086FE1}"/>
                </a:ext>
              </a:extLst>
            </p:cNvPr>
            <p:cNvCxnSpPr/>
            <p:nvPr/>
          </p:nvCxnSpPr>
          <p:spPr>
            <a:xfrm>
              <a:off x="6436844" y="5314950"/>
              <a:ext cx="1440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67334E-F36E-4529-9117-AA538792D4D6}"/>
              </a:ext>
            </a:extLst>
          </p:cNvPr>
          <p:cNvGrpSpPr/>
          <p:nvPr/>
        </p:nvGrpSpPr>
        <p:grpSpPr>
          <a:xfrm>
            <a:off x="2773503" y="4226195"/>
            <a:ext cx="1482549" cy="1284110"/>
            <a:chOff x="6436844" y="4067694"/>
            <a:chExt cx="1440000" cy="124725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CEE1A06-4A5C-47FC-B1D1-BB69747FD93A}"/>
                </a:ext>
              </a:extLst>
            </p:cNvPr>
            <p:cNvCxnSpPr>
              <a:cxnSpLocks/>
            </p:cNvCxnSpPr>
            <p:nvPr/>
          </p:nvCxnSpPr>
          <p:spPr>
            <a:xfrm>
              <a:off x="7156844" y="4067694"/>
              <a:ext cx="0" cy="10900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1FA5A09-C8C9-4831-98EA-9E97D1991166}"/>
                </a:ext>
              </a:extLst>
            </p:cNvPr>
            <p:cNvCxnSpPr/>
            <p:nvPr/>
          </p:nvCxnSpPr>
          <p:spPr>
            <a:xfrm>
              <a:off x="6436844" y="5314950"/>
              <a:ext cx="1440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9C76B7-91C9-46BD-8E3D-E0B13AF39BE6}"/>
              </a:ext>
            </a:extLst>
          </p:cNvPr>
          <p:cNvGrpSpPr/>
          <p:nvPr/>
        </p:nvGrpSpPr>
        <p:grpSpPr>
          <a:xfrm flipV="1">
            <a:off x="4625222" y="3069186"/>
            <a:ext cx="1482549" cy="1284110"/>
            <a:chOff x="6436844" y="4067694"/>
            <a:chExt cx="1440000" cy="12472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EB6B30B-2B83-47D1-9A1F-45F72AC441B8}"/>
                </a:ext>
              </a:extLst>
            </p:cNvPr>
            <p:cNvCxnSpPr>
              <a:cxnSpLocks/>
            </p:cNvCxnSpPr>
            <p:nvPr/>
          </p:nvCxnSpPr>
          <p:spPr>
            <a:xfrm>
              <a:off x="7156844" y="4067694"/>
              <a:ext cx="0" cy="10900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3D933A7-F78B-463E-82C4-854E8D08647A}"/>
                </a:ext>
              </a:extLst>
            </p:cNvPr>
            <p:cNvCxnSpPr/>
            <p:nvPr/>
          </p:nvCxnSpPr>
          <p:spPr>
            <a:xfrm>
              <a:off x="6436844" y="5314950"/>
              <a:ext cx="1440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610270-C9F3-4908-BA09-5DF3296F8912}"/>
              </a:ext>
            </a:extLst>
          </p:cNvPr>
          <p:cNvGrpSpPr/>
          <p:nvPr/>
        </p:nvGrpSpPr>
        <p:grpSpPr>
          <a:xfrm flipV="1">
            <a:off x="951739" y="3062325"/>
            <a:ext cx="1482549" cy="1284110"/>
            <a:chOff x="6436844" y="4067694"/>
            <a:chExt cx="1440000" cy="124725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91DC9F-8580-4AA2-8FB3-DFDE191E4993}"/>
                </a:ext>
              </a:extLst>
            </p:cNvPr>
            <p:cNvCxnSpPr>
              <a:cxnSpLocks/>
            </p:cNvCxnSpPr>
            <p:nvPr/>
          </p:nvCxnSpPr>
          <p:spPr>
            <a:xfrm>
              <a:off x="7156844" y="4067694"/>
              <a:ext cx="0" cy="10900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EFB4811-D2A1-472B-B6C8-130FB91E60CE}"/>
                </a:ext>
              </a:extLst>
            </p:cNvPr>
            <p:cNvCxnSpPr/>
            <p:nvPr/>
          </p:nvCxnSpPr>
          <p:spPr>
            <a:xfrm>
              <a:off x="6436844" y="5314950"/>
              <a:ext cx="1440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3738A8-C35C-4390-9324-36BE0895DE8B}"/>
              </a:ext>
            </a:extLst>
          </p:cNvPr>
          <p:cNvGrpSpPr/>
          <p:nvPr/>
        </p:nvGrpSpPr>
        <p:grpSpPr>
          <a:xfrm flipV="1">
            <a:off x="8384344" y="3062325"/>
            <a:ext cx="1482549" cy="1284110"/>
            <a:chOff x="6436844" y="4067694"/>
            <a:chExt cx="1440000" cy="124725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CE7ECCA-4469-4CC6-AFB3-7F5589C74B31}"/>
                </a:ext>
              </a:extLst>
            </p:cNvPr>
            <p:cNvCxnSpPr>
              <a:cxnSpLocks/>
            </p:cNvCxnSpPr>
            <p:nvPr/>
          </p:nvCxnSpPr>
          <p:spPr>
            <a:xfrm>
              <a:off x="7156844" y="4067694"/>
              <a:ext cx="0" cy="10900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3E04AB-4FFA-416F-A14F-545BEC269D7E}"/>
                </a:ext>
              </a:extLst>
            </p:cNvPr>
            <p:cNvCxnSpPr/>
            <p:nvPr/>
          </p:nvCxnSpPr>
          <p:spPr>
            <a:xfrm>
              <a:off x="6436844" y="5314950"/>
              <a:ext cx="1440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1C17372-7913-4D4D-B373-BA706A9DE49D}"/>
              </a:ext>
            </a:extLst>
          </p:cNvPr>
          <p:cNvSpPr txBox="1"/>
          <p:nvPr/>
        </p:nvSpPr>
        <p:spPr>
          <a:xfrm>
            <a:off x="8248075" y="2558314"/>
            <a:ext cx="2115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Carry out a new, accelerated sales process</a:t>
            </a:r>
            <a:endParaRPr lang="de-DE" sz="1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73222A-B0CB-4D16-A8CC-FC799169DCD2}"/>
              </a:ext>
            </a:extLst>
          </p:cNvPr>
          <p:cNvSpPr txBox="1"/>
          <p:nvPr/>
        </p:nvSpPr>
        <p:spPr>
          <a:xfrm>
            <a:off x="852053" y="2496759"/>
            <a:ext cx="1662995" cy="46166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GB" sz="1000" dirty="0"/>
              <a:t>No confrontation, no appeal – but stabilisation of the overall process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817EE9-D016-49E6-90E9-0E3C3CEB8B03}"/>
              </a:ext>
            </a:extLst>
          </p:cNvPr>
          <p:cNvSpPr txBox="1"/>
          <p:nvPr/>
        </p:nvSpPr>
        <p:spPr>
          <a:xfrm>
            <a:off x="1150693" y="5556327"/>
            <a:ext cx="3105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GB" sz="1000" dirty="0"/>
              <a:t>Transformation of the German main insolvency proceedings into secondary insolvency proceedings (meaning Austrian main and German secondary insolvency proceedings)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27D0553-FC78-4F17-A361-55A27635859D}"/>
              </a:ext>
            </a:extLst>
          </p:cNvPr>
          <p:cNvSpPr txBox="1"/>
          <p:nvPr/>
        </p:nvSpPr>
        <p:spPr>
          <a:xfrm>
            <a:off x="2984479" y="2096650"/>
            <a:ext cx="31042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GB" sz="1000" dirty="0"/>
              <a:t>Coordination and cooperation between the two insolvency administrators and creditors‘ committees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F7674D-F612-4629-A2D0-BEE17EBFA22B}"/>
              </a:ext>
            </a:extLst>
          </p:cNvPr>
          <p:cNvCxnSpPr/>
          <p:nvPr/>
        </p:nvCxnSpPr>
        <p:spPr>
          <a:xfrm>
            <a:off x="717550" y="1553026"/>
            <a:ext cx="94440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480A370-9A20-4A44-8DE9-69930ED20D36}"/>
              </a:ext>
            </a:extLst>
          </p:cNvPr>
          <p:cNvSpPr txBox="1"/>
          <p:nvPr/>
        </p:nvSpPr>
        <p:spPr>
          <a:xfrm>
            <a:off x="6484949" y="5556327"/>
            <a:ext cx="17114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Conclusion of an internal cooperation agreement between the two administrators regarding the purchase price distribution of the insolvency estate</a:t>
            </a:r>
          </a:p>
        </p:txBody>
      </p:sp>
    </p:spTree>
    <p:extLst>
      <p:ext uri="{BB962C8B-B14F-4D97-AF65-F5344CB8AC3E}">
        <p14:creationId xmlns:p14="http://schemas.microsoft.com/office/powerpoint/2010/main" val="15001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F224F-E995-490A-A453-7AEAEF7DBAE4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1335530" y="1811272"/>
            <a:ext cx="0" cy="415242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icture containing text, blur  Description automatically generated">
            <a:extLst>
              <a:ext uri="{FF2B5EF4-FFF2-40B4-BE49-F238E27FC236}">
                <a16:creationId xmlns:a16="http://schemas.microsoft.com/office/drawing/2014/main" id="{F3999217-80D2-4BD7-A6D5-DC42DE6E6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734035" y="1128784"/>
            <a:ext cx="1224001" cy="1224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D869D-7D49-47FF-9A1C-0E25501F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250" y="2724263"/>
            <a:ext cx="8115737" cy="3304540"/>
          </a:xfrm>
        </p:spPr>
        <p:txBody>
          <a:bodyPr/>
          <a:lstStyle/>
          <a:p>
            <a:pPr lvl="2"/>
            <a:r>
              <a:rPr lang="en-GB" b="1" dirty="0">
                <a:solidFill>
                  <a:schemeClr val="accent3"/>
                </a:solidFill>
              </a:rPr>
              <a:t>The EIR has inadequate regulations regarding the international competence of the respective Member States in insolvency proceedings</a:t>
            </a:r>
          </a:p>
          <a:p>
            <a:pPr lvl="3"/>
            <a:r>
              <a:rPr lang="en-GB" dirty="0"/>
              <a:t>The actual situation and its assessment on a case-by-case basis is open to criticism and attack by opposing stakeholders</a:t>
            </a:r>
          </a:p>
          <a:p>
            <a:pPr lvl="3"/>
            <a:r>
              <a:rPr lang="en-GB" dirty="0"/>
              <a:t>The criterion of </a:t>
            </a:r>
            <a:r>
              <a:rPr lang="en-GB" i="1" dirty="0"/>
              <a:t>“recognisability for third parties” </a:t>
            </a:r>
            <a:r>
              <a:rPr lang="en-GB" dirty="0"/>
              <a:t>cannot be overstated</a:t>
            </a:r>
            <a:r>
              <a:rPr lang="en-GB" i="1" dirty="0"/>
              <a:t>, </a:t>
            </a:r>
            <a:r>
              <a:rPr lang="en-GB" dirty="0"/>
              <a:t>in particular regarding creditors and the starting point for the determination of the COMI</a:t>
            </a:r>
          </a:p>
          <a:p>
            <a:pPr lvl="3"/>
            <a:r>
              <a:rPr lang="en-GB" dirty="0"/>
              <a:t>The refutation of the presumption that the COMI is the place of the registered office is subject to various conditions  </a:t>
            </a:r>
          </a:p>
          <a:p>
            <a:pPr lvl="2"/>
            <a:r>
              <a:rPr lang="en-GB" b="1" dirty="0">
                <a:solidFill>
                  <a:schemeClr val="accent3"/>
                </a:solidFill>
              </a:rPr>
              <a:t>The possibility of opening main and secondary insolvency proceedings affects the stability and complexity of the proceedings </a:t>
            </a:r>
          </a:p>
          <a:p>
            <a:pPr lvl="2"/>
            <a:r>
              <a:rPr lang="en-GB" b="1" dirty="0">
                <a:solidFill>
                  <a:schemeClr val="accent3"/>
                </a:solidFill>
              </a:rPr>
              <a:t>The solutions to the legal issues are often not effective and problems must, therefore, be settled via negotiations</a:t>
            </a:r>
          </a:p>
          <a:p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E81193-909D-4298-8A2F-0322F4B8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IEEI – 21st Colloquium, Milan, May 2022 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5943DA-EC45-4C58-AB11-F16B5C96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98475"/>
            <a:ext cx="6210300" cy="223838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pic>
        <p:nvPicPr>
          <p:cNvPr id="8" name="Picture 7" descr="A picture containing text, blur  Description automatically generated">
            <a:extLst>
              <a:ext uri="{FF2B5EF4-FFF2-40B4-BE49-F238E27FC236}">
                <a16:creationId xmlns:a16="http://schemas.microsoft.com/office/drawing/2014/main" id="{2268B02B-197A-4716-A1D8-4DF9E459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7670" y="2724263"/>
            <a:ext cx="290700" cy="307778"/>
          </a:xfrm>
          <a:prstGeom prst="ellipse">
            <a:avLst/>
          </a:prstGeom>
        </p:spPr>
      </p:pic>
      <p:pic>
        <p:nvPicPr>
          <p:cNvPr id="12" name="Picture 11" descr="A picture containing text, blur  Description automatically generated">
            <a:extLst>
              <a:ext uri="{FF2B5EF4-FFF2-40B4-BE49-F238E27FC236}">
                <a16:creationId xmlns:a16="http://schemas.microsoft.com/office/drawing/2014/main" id="{2F05A4EF-01FB-4BBA-BF78-51953F332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7670" y="5087771"/>
            <a:ext cx="290700" cy="307778"/>
          </a:xfrm>
          <a:prstGeom prst="ellipse">
            <a:avLst/>
          </a:prstGeom>
        </p:spPr>
      </p:pic>
      <p:pic>
        <p:nvPicPr>
          <p:cNvPr id="13" name="Picture 12" descr="A picture containing text, blur  Description automatically generated">
            <a:extLst>
              <a:ext uri="{FF2B5EF4-FFF2-40B4-BE49-F238E27FC236}">
                <a16:creationId xmlns:a16="http://schemas.microsoft.com/office/drawing/2014/main" id="{1FDCEDB2-578B-4350-8CF5-E1BA3BE86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5655923"/>
            <a:ext cx="290700" cy="307778"/>
          </a:xfrm>
          <a:prstGeom prst="ellipse">
            <a:avLst/>
          </a:prstGeom>
        </p:spPr>
      </p:pic>
      <p:grpSp>
        <p:nvGrpSpPr>
          <p:cNvPr id="15" name="Graphic 115">
            <a:extLst>
              <a:ext uri="{FF2B5EF4-FFF2-40B4-BE49-F238E27FC236}">
                <a16:creationId xmlns:a16="http://schemas.microsoft.com/office/drawing/2014/main" id="{2523A63C-338E-4116-B111-6BFE176D2D5C}"/>
              </a:ext>
            </a:extLst>
          </p:cNvPr>
          <p:cNvGrpSpPr>
            <a:grpSpLocks noChangeAspect="1"/>
          </p:cNvGrpSpPr>
          <p:nvPr/>
        </p:nvGrpSpPr>
        <p:grpSpPr>
          <a:xfrm>
            <a:off x="961751" y="1353424"/>
            <a:ext cx="747557" cy="769021"/>
            <a:chOff x="4572846" y="3645910"/>
            <a:chExt cx="493656" cy="507833"/>
          </a:xfrm>
        </p:grpSpPr>
        <p:grpSp>
          <p:nvGrpSpPr>
            <p:cNvPr id="16" name="Graphic 115">
              <a:extLst>
                <a:ext uri="{FF2B5EF4-FFF2-40B4-BE49-F238E27FC236}">
                  <a16:creationId xmlns:a16="http://schemas.microsoft.com/office/drawing/2014/main" id="{85F432DE-AF68-42A5-810F-F78E4046E661}"/>
                </a:ext>
              </a:extLst>
            </p:cNvPr>
            <p:cNvGrpSpPr/>
            <p:nvPr/>
          </p:nvGrpSpPr>
          <p:grpSpPr>
            <a:xfrm>
              <a:off x="4572846" y="3645910"/>
              <a:ext cx="493656" cy="507833"/>
              <a:chOff x="4572846" y="3645910"/>
              <a:chExt cx="493656" cy="507833"/>
            </a:xfrm>
            <a:noFill/>
          </p:grpSpPr>
          <p:grpSp>
            <p:nvGrpSpPr>
              <p:cNvPr id="25" name="Graphic 115">
                <a:extLst>
                  <a:ext uri="{FF2B5EF4-FFF2-40B4-BE49-F238E27FC236}">
                    <a16:creationId xmlns:a16="http://schemas.microsoft.com/office/drawing/2014/main" id="{5A3A2EEE-2CCD-4261-AB8F-C138401F2CD5}"/>
                  </a:ext>
                </a:extLst>
              </p:cNvPr>
              <p:cNvGrpSpPr/>
              <p:nvPr/>
            </p:nvGrpSpPr>
            <p:grpSpPr>
              <a:xfrm>
                <a:off x="4843724" y="3865144"/>
                <a:ext cx="222778" cy="288599"/>
                <a:chOff x="4843724" y="3865144"/>
                <a:chExt cx="222778" cy="288599"/>
              </a:xfrm>
              <a:no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2AEB040F-AFAA-42B4-B034-839FB3EBA913}"/>
                    </a:ext>
                  </a:extLst>
                </p:cNvPr>
                <p:cNvSpPr/>
                <p:nvPr/>
              </p:nvSpPr>
              <p:spPr>
                <a:xfrm>
                  <a:off x="4843724" y="3865144"/>
                  <a:ext cx="222778" cy="288599"/>
                </a:xfrm>
                <a:custGeom>
                  <a:avLst/>
                  <a:gdLst>
                    <a:gd name="connsiteX0" fmla="*/ 219234 w 222778"/>
                    <a:gd name="connsiteY0" fmla="*/ 289612 h 288599"/>
                    <a:gd name="connsiteX1" fmla="*/ 5569 w 222778"/>
                    <a:gd name="connsiteY1" fmla="*/ 289612 h 288599"/>
                    <a:gd name="connsiteX2" fmla="*/ 0 w 222778"/>
                    <a:gd name="connsiteY2" fmla="*/ 284043 h 288599"/>
                    <a:gd name="connsiteX3" fmla="*/ 0 w 222778"/>
                    <a:gd name="connsiteY3" fmla="*/ 5569 h 288599"/>
                    <a:gd name="connsiteX4" fmla="*/ 5569 w 222778"/>
                    <a:gd name="connsiteY4" fmla="*/ 0 h 288599"/>
                    <a:gd name="connsiteX5" fmla="*/ 173666 w 222778"/>
                    <a:gd name="connsiteY5" fmla="*/ 0 h 288599"/>
                    <a:gd name="connsiteX6" fmla="*/ 177716 w 222778"/>
                    <a:gd name="connsiteY6" fmla="*/ 1519 h 288599"/>
                    <a:gd name="connsiteX7" fmla="*/ 223285 w 222778"/>
                    <a:gd name="connsiteY7" fmla="*/ 47087 h 288599"/>
                    <a:gd name="connsiteX8" fmla="*/ 224804 w 222778"/>
                    <a:gd name="connsiteY8" fmla="*/ 51138 h 288599"/>
                    <a:gd name="connsiteX9" fmla="*/ 224804 w 222778"/>
                    <a:gd name="connsiteY9" fmla="*/ 284043 h 288599"/>
                    <a:gd name="connsiteX10" fmla="*/ 219234 w 222778"/>
                    <a:gd name="connsiteY10" fmla="*/ 289612 h 28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778" h="288599">
                      <a:moveTo>
                        <a:pt x="219234" y="289612"/>
                      </a:moveTo>
                      <a:lnTo>
                        <a:pt x="5569" y="289612"/>
                      </a:lnTo>
                      <a:cubicBezTo>
                        <a:pt x="2532" y="289612"/>
                        <a:pt x="0" y="287081"/>
                        <a:pt x="0" y="284043"/>
                      </a:cubicBezTo>
                      <a:lnTo>
                        <a:pt x="0" y="5569"/>
                      </a:lnTo>
                      <a:cubicBezTo>
                        <a:pt x="0" y="2532"/>
                        <a:pt x="2532" y="0"/>
                        <a:pt x="5569" y="0"/>
                      </a:cubicBezTo>
                      <a:lnTo>
                        <a:pt x="173666" y="0"/>
                      </a:lnTo>
                      <a:cubicBezTo>
                        <a:pt x="175185" y="0"/>
                        <a:pt x="176704" y="506"/>
                        <a:pt x="177716" y="1519"/>
                      </a:cubicBezTo>
                      <a:lnTo>
                        <a:pt x="223285" y="47087"/>
                      </a:lnTo>
                      <a:cubicBezTo>
                        <a:pt x="224297" y="48100"/>
                        <a:pt x="224804" y="49619"/>
                        <a:pt x="224804" y="51138"/>
                      </a:cubicBezTo>
                      <a:lnTo>
                        <a:pt x="224804" y="284043"/>
                      </a:lnTo>
                      <a:cubicBezTo>
                        <a:pt x="225310" y="287081"/>
                        <a:pt x="222778" y="289612"/>
                        <a:pt x="219234" y="289612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1FBE4B3-A60C-4349-91EF-E0B2198529FF}"/>
                    </a:ext>
                  </a:extLst>
                </p:cNvPr>
                <p:cNvSpPr/>
                <p:nvPr/>
              </p:nvSpPr>
              <p:spPr>
                <a:xfrm>
                  <a:off x="5002201" y="3888941"/>
                  <a:ext cx="40505" cy="40505"/>
                </a:xfrm>
                <a:custGeom>
                  <a:avLst/>
                  <a:gdLst>
                    <a:gd name="connsiteX0" fmla="*/ 42530 w 40505"/>
                    <a:gd name="connsiteY0" fmla="*/ 42530 h 40505"/>
                    <a:gd name="connsiteX1" fmla="*/ 5569 w 40505"/>
                    <a:gd name="connsiteY1" fmla="*/ 42530 h 40505"/>
                    <a:gd name="connsiteX2" fmla="*/ 0 w 40505"/>
                    <a:gd name="connsiteY2" fmla="*/ 36961 h 40505"/>
                    <a:gd name="connsiteX3" fmla="*/ 0 w 40505"/>
                    <a:gd name="connsiteY3" fmla="*/ 0 h 4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505" h="40505">
                      <a:moveTo>
                        <a:pt x="42530" y="42530"/>
                      </a:moveTo>
                      <a:lnTo>
                        <a:pt x="5569" y="42530"/>
                      </a:lnTo>
                      <a:cubicBezTo>
                        <a:pt x="2532" y="42530"/>
                        <a:pt x="0" y="39999"/>
                        <a:pt x="0" y="36961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6" name="Graphic 115">
                <a:extLst>
                  <a:ext uri="{FF2B5EF4-FFF2-40B4-BE49-F238E27FC236}">
                    <a16:creationId xmlns:a16="http://schemas.microsoft.com/office/drawing/2014/main" id="{90EA2473-706A-4897-B40A-2DD627555AA1}"/>
                  </a:ext>
                </a:extLst>
              </p:cNvPr>
              <p:cNvGrpSpPr/>
              <p:nvPr/>
            </p:nvGrpSpPr>
            <p:grpSpPr>
              <a:xfrm>
                <a:off x="4575313" y="3648442"/>
                <a:ext cx="222778" cy="288599"/>
                <a:chOff x="4575313" y="3648442"/>
                <a:chExt cx="222778" cy="288599"/>
              </a:xfrm>
              <a:noFill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8111054D-CEC8-4BA0-877F-EEF021F65625}"/>
                    </a:ext>
                  </a:extLst>
                </p:cNvPr>
                <p:cNvSpPr/>
                <p:nvPr/>
              </p:nvSpPr>
              <p:spPr>
                <a:xfrm>
                  <a:off x="4575313" y="3648442"/>
                  <a:ext cx="222778" cy="288599"/>
                </a:xfrm>
                <a:custGeom>
                  <a:avLst/>
                  <a:gdLst>
                    <a:gd name="connsiteX0" fmla="*/ 219299 w 222778"/>
                    <a:gd name="connsiteY0" fmla="*/ 289612 h 288599"/>
                    <a:gd name="connsiteX1" fmla="*/ 5634 w 222778"/>
                    <a:gd name="connsiteY1" fmla="*/ 289612 h 288599"/>
                    <a:gd name="connsiteX2" fmla="*/ 65 w 222778"/>
                    <a:gd name="connsiteY2" fmla="*/ 284043 h 288599"/>
                    <a:gd name="connsiteX3" fmla="*/ 65 w 222778"/>
                    <a:gd name="connsiteY3" fmla="*/ 5569 h 288599"/>
                    <a:gd name="connsiteX4" fmla="*/ 5634 w 222778"/>
                    <a:gd name="connsiteY4" fmla="*/ 0 h 288599"/>
                    <a:gd name="connsiteX5" fmla="*/ 173730 w 222778"/>
                    <a:gd name="connsiteY5" fmla="*/ 0 h 288599"/>
                    <a:gd name="connsiteX6" fmla="*/ 177781 w 222778"/>
                    <a:gd name="connsiteY6" fmla="*/ 1519 h 288599"/>
                    <a:gd name="connsiteX7" fmla="*/ 223349 w 222778"/>
                    <a:gd name="connsiteY7" fmla="*/ 47087 h 288599"/>
                    <a:gd name="connsiteX8" fmla="*/ 224868 w 222778"/>
                    <a:gd name="connsiteY8" fmla="*/ 51138 h 288599"/>
                    <a:gd name="connsiteX9" fmla="*/ 224868 w 222778"/>
                    <a:gd name="connsiteY9" fmla="*/ 284043 h 288599"/>
                    <a:gd name="connsiteX10" fmla="*/ 219299 w 222778"/>
                    <a:gd name="connsiteY10" fmla="*/ 289612 h 28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778" h="288599">
                      <a:moveTo>
                        <a:pt x="219299" y="289612"/>
                      </a:moveTo>
                      <a:lnTo>
                        <a:pt x="5634" y="289612"/>
                      </a:lnTo>
                      <a:cubicBezTo>
                        <a:pt x="2596" y="289612"/>
                        <a:pt x="65" y="287081"/>
                        <a:pt x="65" y="284043"/>
                      </a:cubicBezTo>
                      <a:lnTo>
                        <a:pt x="65" y="5569"/>
                      </a:lnTo>
                      <a:cubicBezTo>
                        <a:pt x="-442" y="2532"/>
                        <a:pt x="2090" y="0"/>
                        <a:pt x="5634" y="0"/>
                      </a:cubicBezTo>
                      <a:lnTo>
                        <a:pt x="173730" y="0"/>
                      </a:lnTo>
                      <a:cubicBezTo>
                        <a:pt x="175249" y="0"/>
                        <a:pt x="176768" y="506"/>
                        <a:pt x="177781" y="1519"/>
                      </a:cubicBezTo>
                      <a:lnTo>
                        <a:pt x="223349" y="47087"/>
                      </a:lnTo>
                      <a:cubicBezTo>
                        <a:pt x="224362" y="48100"/>
                        <a:pt x="224868" y="49619"/>
                        <a:pt x="224868" y="51138"/>
                      </a:cubicBezTo>
                      <a:lnTo>
                        <a:pt x="224868" y="284043"/>
                      </a:lnTo>
                      <a:cubicBezTo>
                        <a:pt x="224868" y="287081"/>
                        <a:pt x="222337" y="289612"/>
                        <a:pt x="219299" y="289612"/>
                      </a:cubicBezTo>
                      <a:close/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402EAE6-5750-42A3-9B1B-D88875B9EC7A}"/>
                    </a:ext>
                  </a:extLst>
                </p:cNvPr>
                <p:cNvSpPr/>
                <p:nvPr/>
              </p:nvSpPr>
              <p:spPr>
                <a:xfrm>
                  <a:off x="4733348" y="3672745"/>
                  <a:ext cx="40505" cy="40505"/>
                </a:xfrm>
                <a:custGeom>
                  <a:avLst/>
                  <a:gdLst>
                    <a:gd name="connsiteX0" fmla="*/ 42530 w 40505"/>
                    <a:gd name="connsiteY0" fmla="*/ 42530 h 40505"/>
                    <a:gd name="connsiteX1" fmla="*/ 5569 w 40505"/>
                    <a:gd name="connsiteY1" fmla="*/ 42530 h 40505"/>
                    <a:gd name="connsiteX2" fmla="*/ 0 w 40505"/>
                    <a:gd name="connsiteY2" fmla="*/ 36961 h 40505"/>
                    <a:gd name="connsiteX3" fmla="*/ 0 w 40505"/>
                    <a:gd name="connsiteY3" fmla="*/ 0 h 4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505" h="40505">
                      <a:moveTo>
                        <a:pt x="42530" y="42530"/>
                      </a:moveTo>
                      <a:lnTo>
                        <a:pt x="5569" y="42530"/>
                      </a:lnTo>
                      <a:cubicBezTo>
                        <a:pt x="2532" y="42530"/>
                        <a:pt x="0" y="39999"/>
                        <a:pt x="0" y="36961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7" name="Graphic 115">
                <a:extLst>
                  <a:ext uri="{FF2B5EF4-FFF2-40B4-BE49-F238E27FC236}">
                    <a16:creationId xmlns:a16="http://schemas.microsoft.com/office/drawing/2014/main" id="{305BB25A-5016-4F9C-8B2E-8664ED27915E}"/>
                  </a:ext>
                </a:extLst>
              </p:cNvPr>
              <p:cNvGrpSpPr/>
              <p:nvPr/>
            </p:nvGrpSpPr>
            <p:grpSpPr>
              <a:xfrm>
                <a:off x="4572846" y="3645910"/>
                <a:ext cx="377711" cy="194425"/>
                <a:chOff x="4572846" y="3645910"/>
                <a:chExt cx="377711" cy="194425"/>
              </a:xfrm>
              <a:noFill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CD86FC9-71E0-4939-98DA-B8FA06003B71}"/>
                    </a:ext>
                  </a:extLst>
                </p:cNvPr>
                <p:cNvSpPr/>
                <p:nvPr/>
              </p:nvSpPr>
              <p:spPr>
                <a:xfrm>
                  <a:off x="4818915" y="3759325"/>
                  <a:ext cx="131642" cy="81010"/>
                </a:xfrm>
                <a:custGeom>
                  <a:avLst/>
                  <a:gdLst>
                    <a:gd name="connsiteX0" fmla="*/ 0 w 131641"/>
                    <a:gd name="connsiteY0" fmla="*/ 0 h 81010"/>
                    <a:gd name="connsiteX1" fmla="*/ 130629 w 131641"/>
                    <a:gd name="connsiteY1" fmla="*/ 0 h 81010"/>
                    <a:gd name="connsiteX2" fmla="*/ 136199 w 131641"/>
                    <a:gd name="connsiteY2" fmla="*/ 5569 h 81010"/>
                    <a:gd name="connsiteX3" fmla="*/ 136199 w 131641"/>
                    <a:gd name="connsiteY3" fmla="*/ 83542 h 8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41" h="81010">
                      <a:moveTo>
                        <a:pt x="0" y="0"/>
                      </a:moveTo>
                      <a:lnTo>
                        <a:pt x="130629" y="0"/>
                      </a:lnTo>
                      <a:cubicBezTo>
                        <a:pt x="133667" y="0"/>
                        <a:pt x="136199" y="2532"/>
                        <a:pt x="136199" y="5569"/>
                      </a:cubicBezTo>
                      <a:lnTo>
                        <a:pt x="136199" y="83542"/>
                      </a:ln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9E55EE0-62F3-493C-9184-C0C5FE66936E}"/>
                    </a:ext>
                  </a:extLst>
                </p:cNvPr>
                <p:cNvSpPr/>
                <p:nvPr/>
              </p:nvSpPr>
              <p:spPr>
                <a:xfrm>
                  <a:off x="4572846" y="3645910"/>
                  <a:ext cx="5063" cy="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2BC4FD6-DE8B-4368-8BDC-1BE61908C08A}"/>
                    </a:ext>
                  </a:extLst>
                </p:cNvPr>
                <p:cNvSpPr/>
                <p:nvPr/>
              </p:nvSpPr>
              <p:spPr>
                <a:xfrm>
                  <a:off x="4572846" y="3645910"/>
                  <a:ext cx="5063" cy="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8" name="Graphic 115">
                <a:extLst>
                  <a:ext uri="{FF2B5EF4-FFF2-40B4-BE49-F238E27FC236}">
                    <a16:creationId xmlns:a16="http://schemas.microsoft.com/office/drawing/2014/main" id="{0F206496-EE34-41AF-B5E2-C551B15B36E1}"/>
                  </a:ext>
                </a:extLst>
              </p:cNvPr>
              <p:cNvGrpSpPr/>
              <p:nvPr/>
            </p:nvGrpSpPr>
            <p:grpSpPr>
              <a:xfrm>
                <a:off x="4572846" y="3645910"/>
                <a:ext cx="236449" cy="395938"/>
                <a:chOff x="4572846" y="3645910"/>
                <a:chExt cx="236449" cy="395938"/>
              </a:xfrm>
              <a:no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586A2C3-1203-435A-ABAA-DF9F9094CD17}"/>
                    </a:ext>
                  </a:extLst>
                </p:cNvPr>
                <p:cNvSpPr/>
                <p:nvPr/>
              </p:nvSpPr>
              <p:spPr>
                <a:xfrm>
                  <a:off x="4572846" y="3645910"/>
                  <a:ext cx="5063" cy="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13A08D6E-8F54-4614-B6D4-0E528216C589}"/>
                    </a:ext>
                  </a:extLst>
                </p:cNvPr>
                <p:cNvSpPr/>
                <p:nvPr/>
              </p:nvSpPr>
              <p:spPr>
                <a:xfrm>
                  <a:off x="4677653" y="3960838"/>
                  <a:ext cx="131642" cy="81010"/>
                </a:xfrm>
                <a:custGeom>
                  <a:avLst/>
                  <a:gdLst>
                    <a:gd name="connsiteX0" fmla="*/ 136199 w 131641"/>
                    <a:gd name="connsiteY0" fmla="*/ 84048 h 81010"/>
                    <a:gd name="connsiteX1" fmla="*/ 5569 w 131641"/>
                    <a:gd name="connsiteY1" fmla="*/ 84048 h 81010"/>
                    <a:gd name="connsiteX2" fmla="*/ 0 w 131641"/>
                    <a:gd name="connsiteY2" fmla="*/ 78479 h 81010"/>
                    <a:gd name="connsiteX3" fmla="*/ 0 w 131641"/>
                    <a:gd name="connsiteY3" fmla="*/ 0 h 8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41" h="81010">
                      <a:moveTo>
                        <a:pt x="136199" y="84048"/>
                      </a:moveTo>
                      <a:lnTo>
                        <a:pt x="5569" y="84048"/>
                      </a:lnTo>
                      <a:cubicBezTo>
                        <a:pt x="2532" y="84048"/>
                        <a:pt x="0" y="81517"/>
                        <a:pt x="0" y="7847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CC1108-2401-4ECA-87D9-8A013C7890C3}"/>
                </a:ext>
              </a:extLst>
            </p:cNvPr>
            <p:cNvSpPr/>
            <p:nvPr/>
          </p:nvSpPr>
          <p:spPr>
            <a:xfrm>
              <a:off x="4917646" y="3979571"/>
              <a:ext cx="75947" cy="5063"/>
            </a:xfrm>
            <a:custGeom>
              <a:avLst/>
              <a:gdLst>
                <a:gd name="connsiteX0" fmla="*/ 0 w 75947"/>
                <a:gd name="connsiteY0" fmla="*/ 0 h 0"/>
                <a:gd name="connsiteX1" fmla="*/ 76960 w 7594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947">
                  <a:moveTo>
                    <a:pt x="0" y="0"/>
                  </a:moveTo>
                  <a:lnTo>
                    <a:pt x="76960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ACC8DC-6EC9-4A8E-80E6-BCF9E745D06D}"/>
                </a:ext>
              </a:extLst>
            </p:cNvPr>
            <p:cNvSpPr/>
            <p:nvPr/>
          </p:nvSpPr>
          <p:spPr>
            <a:xfrm>
              <a:off x="4879166" y="4020077"/>
              <a:ext cx="151894" cy="5063"/>
            </a:xfrm>
            <a:custGeom>
              <a:avLst/>
              <a:gdLst>
                <a:gd name="connsiteX0" fmla="*/ 0 w 151894"/>
                <a:gd name="connsiteY0" fmla="*/ 0 h 0"/>
                <a:gd name="connsiteX1" fmla="*/ 154426 w 15189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894">
                  <a:moveTo>
                    <a:pt x="0" y="0"/>
                  </a:moveTo>
                  <a:lnTo>
                    <a:pt x="154426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D3DCC-6C74-4704-BE71-5FAF7A46C720}"/>
                </a:ext>
              </a:extLst>
            </p:cNvPr>
            <p:cNvSpPr/>
            <p:nvPr/>
          </p:nvSpPr>
          <p:spPr>
            <a:xfrm>
              <a:off x="4950556" y="4056531"/>
              <a:ext cx="81010" cy="5063"/>
            </a:xfrm>
            <a:custGeom>
              <a:avLst/>
              <a:gdLst>
                <a:gd name="connsiteX0" fmla="*/ 0 w 81010"/>
                <a:gd name="connsiteY0" fmla="*/ 0 h 0"/>
                <a:gd name="connsiteX1" fmla="*/ 82529 w 8101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10">
                  <a:moveTo>
                    <a:pt x="0" y="0"/>
                  </a:moveTo>
                  <a:lnTo>
                    <a:pt x="82529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6E2054-3533-4423-AE1E-7BC54BB05DE9}"/>
                </a:ext>
              </a:extLst>
            </p:cNvPr>
            <p:cNvSpPr/>
            <p:nvPr/>
          </p:nvSpPr>
          <p:spPr>
            <a:xfrm>
              <a:off x="4879166" y="4091467"/>
              <a:ext cx="81010" cy="5063"/>
            </a:xfrm>
            <a:custGeom>
              <a:avLst/>
              <a:gdLst>
                <a:gd name="connsiteX0" fmla="*/ 0 w 81010"/>
                <a:gd name="connsiteY0" fmla="*/ 0 h 0"/>
                <a:gd name="connsiteX1" fmla="*/ 82529 w 8101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10">
                  <a:moveTo>
                    <a:pt x="0" y="0"/>
                  </a:moveTo>
                  <a:lnTo>
                    <a:pt x="82529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D31A4E-4141-489E-9F6A-53A5ED8A8E34}"/>
                </a:ext>
              </a:extLst>
            </p:cNvPr>
            <p:cNvSpPr/>
            <p:nvPr/>
          </p:nvSpPr>
          <p:spPr>
            <a:xfrm>
              <a:off x="4610313" y="3753249"/>
              <a:ext cx="151894" cy="5063"/>
            </a:xfrm>
            <a:custGeom>
              <a:avLst/>
              <a:gdLst>
                <a:gd name="connsiteX0" fmla="*/ 0 w 151894"/>
                <a:gd name="connsiteY0" fmla="*/ 0 h 0"/>
                <a:gd name="connsiteX1" fmla="*/ 154426 w 15189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894">
                  <a:moveTo>
                    <a:pt x="0" y="0"/>
                  </a:moveTo>
                  <a:lnTo>
                    <a:pt x="154426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AC83E5-5E61-4F0D-9940-AFE2B98E6A00}"/>
                </a:ext>
              </a:extLst>
            </p:cNvPr>
            <p:cNvSpPr/>
            <p:nvPr/>
          </p:nvSpPr>
          <p:spPr>
            <a:xfrm>
              <a:off x="4610313" y="3793248"/>
              <a:ext cx="151894" cy="5063"/>
            </a:xfrm>
            <a:custGeom>
              <a:avLst/>
              <a:gdLst>
                <a:gd name="connsiteX0" fmla="*/ 0 w 151894"/>
                <a:gd name="connsiteY0" fmla="*/ 0 h 0"/>
                <a:gd name="connsiteX1" fmla="*/ 154426 w 15189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894">
                  <a:moveTo>
                    <a:pt x="0" y="0"/>
                  </a:moveTo>
                  <a:lnTo>
                    <a:pt x="154426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5AB221-C6B2-4B68-8AE4-4237BFFC2D47}"/>
                </a:ext>
              </a:extLst>
            </p:cNvPr>
            <p:cNvSpPr/>
            <p:nvPr/>
          </p:nvSpPr>
          <p:spPr>
            <a:xfrm>
              <a:off x="4610313" y="3834765"/>
              <a:ext cx="151894" cy="5063"/>
            </a:xfrm>
            <a:custGeom>
              <a:avLst/>
              <a:gdLst>
                <a:gd name="connsiteX0" fmla="*/ 0 w 151894"/>
                <a:gd name="connsiteY0" fmla="*/ 0 h 0"/>
                <a:gd name="connsiteX1" fmla="*/ 154426 w 15189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894">
                  <a:moveTo>
                    <a:pt x="0" y="0"/>
                  </a:moveTo>
                  <a:lnTo>
                    <a:pt x="154426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90C3D-A511-441C-A9B4-0E4A890DC60C}"/>
                </a:ext>
              </a:extLst>
            </p:cNvPr>
            <p:cNvSpPr/>
            <p:nvPr/>
          </p:nvSpPr>
          <p:spPr>
            <a:xfrm>
              <a:off x="4610313" y="3880334"/>
              <a:ext cx="81010" cy="5063"/>
            </a:xfrm>
            <a:custGeom>
              <a:avLst/>
              <a:gdLst>
                <a:gd name="connsiteX0" fmla="*/ 0 w 81010"/>
                <a:gd name="connsiteY0" fmla="*/ 0 h 0"/>
                <a:gd name="connsiteX1" fmla="*/ 82529 w 8101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10">
                  <a:moveTo>
                    <a:pt x="0" y="0"/>
                  </a:moveTo>
                  <a:lnTo>
                    <a:pt x="82529" y="0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48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CDocID" hidden="1"/>
          <p:cNvSpPr txBox="1"/>
          <p:nvPr/>
        </p:nvSpPr>
        <p:spPr>
          <a:xfrm>
            <a:off x="6180069" y="6652156"/>
            <a:ext cx="3522846" cy="283547"/>
          </a:xfrm>
          <a:prstGeom prst="rect">
            <a:avLst/>
          </a:prstGeom>
          <a:noFill/>
        </p:spPr>
        <p:txBody>
          <a:bodyPr lIns="104299" tIns="52149" rIns="104299" bIns="52149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65B941-67AC-4A4E-A250-2D8AE1A4A30A}"/>
              </a:ext>
            </a:extLst>
          </p:cNvPr>
          <p:cNvSpPr txBox="1">
            <a:spLocks/>
          </p:cNvSpPr>
          <p:nvPr/>
        </p:nvSpPr>
        <p:spPr>
          <a:xfrm>
            <a:off x="1630315" y="6041966"/>
            <a:ext cx="5376271" cy="2824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r>
              <a:rPr lang="en-GB" sz="1800" dirty="0"/>
              <a:t>The international M&amp;A process was initiated</a:t>
            </a:r>
          </a:p>
          <a:p>
            <a:pPr lvl="4"/>
            <a:endParaRPr lang="en-GB" sz="1800" dirty="0"/>
          </a:p>
          <a:p>
            <a:pPr lvl="4"/>
            <a:endParaRPr lang="en-GB" sz="1800" dirty="0"/>
          </a:p>
          <a:p>
            <a:pPr lvl="4"/>
            <a:endParaRPr lang="en-GB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6A133D-DF32-48CF-AF2A-450AF4F5FF60}"/>
              </a:ext>
            </a:extLst>
          </p:cNvPr>
          <p:cNvSpPr txBox="1"/>
          <p:nvPr/>
        </p:nvSpPr>
        <p:spPr>
          <a:xfrm>
            <a:off x="1630315" y="2658650"/>
            <a:ext cx="761943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3" indent="0">
              <a:buNone/>
            </a:pPr>
            <a:r>
              <a:rPr lang="en-GB" sz="1800" dirty="0"/>
              <a:t>Insolvency proceedings were initiated over the assets of NIKI on 13 December 2017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954FA0-B4F2-4BA1-9BFE-C7169BCCF24C}"/>
              </a:ext>
            </a:extLst>
          </p:cNvPr>
          <p:cNvCxnSpPr>
            <a:cxnSpLocks/>
            <a:endCxn id="31" idx="4"/>
          </p:cNvCxnSpPr>
          <p:nvPr/>
        </p:nvCxnSpPr>
        <p:spPr>
          <a:xfrm flipH="1">
            <a:off x="1335530" y="2348139"/>
            <a:ext cx="2" cy="403660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text, blur  Description automatically generated">
            <a:extLst>
              <a:ext uri="{FF2B5EF4-FFF2-40B4-BE49-F238E27FC236}">
                <a16:creationId xmlns:a16="http://schemas.microsoft.com/office/drawing/2014/main" id="{09B55EC2-734A-4C76-9E0F-2CC8B18B3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8" t="13355" r="65407" b="60404"/>
          <a:stretch/>
        </p:blipFill>
        <p:spPr>
          <a:xfrm>
            <a:off x="1190180" y="6076965"/>
            <a:ext cx="290700" cy="307778"/>
          </a:xfrm>
          <a:prstGeom prst="ellipse">
            <a:avLst/>
          </a:prstGeom>
        </p:spPr>
      </p:pic>
      <p:pic>
        <p:nvPicPr>
          <p:cNvPr id="32" name="Picture 31" descr="A picture containing text, blur  Description automatically generated">
            <a:extLst>
              <a:ext uri="{FF2B5EF4-FFF2-40B4-BE49-F238E27FC236}">
                <a16:creationId xmlns:a16="http://schemas.microsoft.com/office/drawing/2014/main" id="{40ED204C-3167-4A20-A8D9-E43F8BA03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8" t="13355" r="65407" b="60404"/>
          <a:stretch/>
        </p:blipFill>
        <p:spPr>
          <a:xfrm>
            <a:off x="1190180" y="5191238"/>
            <a:ext cx="290700" cy="307778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116AE03-6912-40C6-A678-97292AB988B7}"/>
              </a:ext>
            </a:extLst>
          </p:cNvPr>
          <p:cNvSpPr txBox="1"/>
          <p:nvPr/>
        </p:nvSpPr>
        <p:spPr>
          <a:xfrm>
            <a:off x="1630315" y="5162642"/>
            <a:ext cx="838399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3" indent="0">
              <a:buNone/>
            </a:pPr>
            <a:r>
              <a:rPr lang="en-GB" sz="1800" dirty="0"/>
              <a:t>Insolvency proceedings were initiated at the Local Court of Charlottenburg and Prof. </a:t>
            </a: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Flöther</a:t>
            </a:r>
            <a:r>
              <a:rPr lang="en-GB" sz="1800" dirty="0"/>
              <a:t> was appointed as preliminary insolvency administrator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06D4DA-6458-4D6B-844D-237D1E4710F6}"/>
              </a:ext>
            </a:extLst>
          </p:cNvPr>
          <p:cNvSpPr txBox="1"/>
          <p:nvPr/>
        </p:nvSpPr>
        <p:spPr>
          <a:xfrm>
            <a:off x="1641761" y="1886804"/>
            <a:ext cx="8383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4" indent="0">
              <a:buNone/>
            </a:pPr>
            <a:endParaRPr lang="en-GB" sz="1400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46551FB0-F07A-4DB2-A57E-64E6F411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128" y="3314810"/>
            <a:ext cx="8386285" cy="1280632"/>
          </a:xfrm>
        </p:spPr>
        <p:txBody>
          <a:bodyPr lIns="0" tIns="0" rIns="0" bIns="0"/>
          <a:lstStyle/>
          <a:p>
            <a:pPr lvl="3">
              <a:spcAft>
                <a:spcPts val="600"/>
              </a:spcAft>
            </a:pPr>
            <a:r>
              <a:rPr lang="en-GB" sz="1600" dirty="0"/>
              <a:t>The EU Commission (as the competent antitrust authority) announced on 12 December that antitrust clearance could not be given for Lufthansa’s planned purchase of NIKI by way of a share deal</a:t>
            </a:r>
          </a:p>
          <a:p>
            <a:pPr lvl="3">
              <a:spcAft>
                <a:spcPts val="600"/>
              </a:spcAft>
            </a:pPr>
            <a:r>
              <a:rPr lang="en-GB" sz="1600" dirty="0"/>
              <a:t>Withdrawal of the purchase contract by Lufthansa</a:t>
            </a:r>
          </a:p>
          <a:p>
            <a:pPr lvl="3">
              <a:spcAft>
                <a:spcPts val="600"/>
              </a:spcAft>
            </a:pPr>
            <a:r>
              <a:rPr lang="en-GB" sz="1600" dirty="0"/>
              <a:t>Short term sale not possible at that point in time</a:t>
            </a:r>
          </a:p>
          <a:p>
            <a:endParaRPr lang="de-DE" dirty="0"/>
          </a:p>
        </p:txBody>
      </p:sp>
      <p:pic>
        <p:nvPicPr>
          <p:cNvPr id="37" name="Picture 36" descr="A picture containing text, blur  Description automatically generated">
            <a:extLst>
              <a:ext uri="{FF2B5EF4-FFF2-40B4-BE49-F238E27FC236}">
                <a16:creationId xmlns:a16="http://schemas.microsoft.com/office/drawing/2014/main" id="{E685755F-607A-414D-BEF4-060A99B7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8" t="13355" r="65407" b="60404"/>
          <a:stretch/>
        </p:blipFill>
        <p:spPr>
          <a:xfrm>
            <a:off x="1190180" y="2675973"/>
            <a:ext cx="290700" cy="307778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7B555E-3AB3-462C-8FC3-8FF86392844B}"/>
              </a:ext>
            </a:extLst>
          </p:cNvPr>
          <p:cNvGrpSpPr/>
          <p:nvPr/>
        </p:nvGrpSpPr>
        <p:grpSpPr>
          <a:xfrm>
            <a:off x="732700" y="1123201"/>
            <a:ext cx="1224000" cy="1224000"/>
            <a:chOff x="1843663" y="1072303"/>
            <a:chExt cx="850061" cy="900000"/>
          </a:xfrm>
        </p:grpSpPr>
        <p:pic>
          <p:nvPicPr>
            <p:cNvPr id="20" name="Picture 19" descr="A picture containing text, blur  Description automatically generated">
              <a:extLst>
                <a:ext uri="{FF2B5EF4-FFF2-40B4-BE49-F238E27FC236}">
                  <a16:creationId xmlns:a16="http://schemas.microsoft.com/office/drawing/2014/main" id="{43CF5CE0-275F-4FEE-AB38-010442C9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08" t="13355" r="65407" b="60404"/>
            <a:stretch/>
          </p:blipFill>
          <p:spPr>
            <a:xfrm>
              <a:off x="1843663" y="1072303"/>
              <a:ext cx="850061" cy="900000"/>
            </a:xfrm>
            <a:prstGeom prst="ellipse">
              <a:avLst/>
            </a:prstGeom>
          </p:spPr>
        </p:pic>
        <p:grpSp>
          <p:nvGrpSpPr>
            <p:cNvPr id="17" name="Graphic 370">
              <a:extLst>
                <a:ext uri="{FF2B5EF4-FFF2-40B4-BE49-F238E27FC236}">
                  <a16:creationId xmlns:a16="http://schemas.microsoft.com/office/drawing/2014/main" id="{47149B1B-E025-46B1-B906-E8091D908B55}"/>
                </a:ext>
              </a:extLst>
            </p:cNvPr>
            <p:cNvGrpSpPr/>
            <p:nvPr/>
          </p:nvGrpSpPr>
          <p:grpSpPr>
            <a:xfrm>
              <a:off x="2051378" y="1212588"/>
              <a:ext cx="442011" cy="663018"/>
              <a:chOff x="8533078" y="1110242"/>
              <a:chExt cx="442011" cy="663018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420E88D-F9A3-4C20-8AE6-BF8F67A680CA}"/>
                  </a:ext>
                </a:extLst>
              </p:cNvPr>
              <p:cNvSpPr/>
              <p:nvPr/>
            </p:nvSpPr>
            <p:spPr>
              <a:xfrm>
                <a:off x="8533078" y="1110242"/>
                <a:ext cx="442011" cy="663018"/>
              </a:xfrm>
              <a:custGeom>
                <a:avLst/>
                <a:gdLst>
                  <a:gd name="connsiteX0" fmla="*/ 447111 w 442011"/>
                  <a:gd name="connsiteY0" fmla="*/ 223556 h 663017"/>
                  <a:gd name="connsiteX1" fmla="*/ 223556 w 442011"/>
                  <a:gd name="connsiteY1" fmla="*/ 663018 h 663017"/>
                  <a:gd name="connsiteX2" fmla="*/ 0 w 442011"/>
                  <a:gd name="connsiteY2" fmla="*/ 223556 h 663017"/>
                  <a:gd name="connsiteX3" fmla="*/ 223556 w 442011"/>
                  <a:gd name="connsiteY3" fmla="*/ 0 h 663017"/>
                  <a:gd name="connsiteX4" fmla="*/ 447111 w 442011"/>
                  <a:gd name="connsiteY4" fmla="*/ 223556 h 66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11" h="663017">
                    <a:moveTo>
                      <a:pt x="447111" y="223556"/>
                    </a:moveTo>
                    <a:cubicBezTo>
                      <a:pt x="447111" y="387610"/>
                      <a:pt x="223556" y="663018"/>
                      <a:pt x="223556" y="663018"/>
                    </a:cubicBezTo>
                    <a:cubicBezTo>
                      <a:pt x="223556" y="663018"/>
                      <a:pt x="0" y="374010"/>
                      <a:pt x="0" y="223556"/>
                    </a:cubicBezTo>
                    <a:cubicBezTo>
                      <a:pt x="0" y="100303"/>
                      <a:pt x="100303" y="0"/>
                      <a:pt x="223556" y="0"/>
                    </a:cubicBezTo>
                    <a:cubicBezTo>
                      <a:pt x="346809" y="0"/>
                      <a:pt x="447111" y="100303"/>
                      <a:pt x="447111" y="223556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5F7DCE7-36A2-47B1-A477-15F0AFD2F5C0}"/>
                  </a:ext>
                </a:extLst>
              </p:cNvPr>
              <p:cNvSpPr/>
              <p:nvPr/>
            </p:nvSpPr>
            <p:spPr>
              <a:xfrm>
                <a:off x="8682642" y="1246246"/>
                <a:ext cx="153004" cy="161504"/>
              </a:xfrm>
              <a:custGeom>
                <a:avLst/>
                <a:gdLst>
                  <a:gd name="connsiteX0" fmla="*/ 161504 w 153003"/>
                  <a:gd name="connsiteY0" fmla="*/ 80752 h 161504"/>
                  <a:gd name="connsiteX1" fmla="*/ 80752 w 153003"/>
                  <a:gd name="connsiteY1" fmla="*/ 161504 h 161504"/>
                  <a:gd name="connsiteX2" fmla="*/ 0 w 153003"/>
                  <a:gd name="connsiteY2" fmla="*/ 80752 h 161504"/>
                  <a:gd name="connsiteX3" fmla="*/ 80752 w 153003"/>
                  <a:gd name="connsiteY3" fmla="*/ 0 h 161504"/>
                  <a:gd name="connsiteX4" fmla="*/ 161504 w 153003"/>
                  <a:gd name="connsiteY4" fmla="*/ 80752 h 16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03" h="161504">
                    <a:moveTo>
                      <a:pt x="161504" y="80752"/>
                    </a:moveTo>
                    <a:cubicBezTo>
                      <a:pt x="161504" y="125350"/>
                      <a:pt x="125350" y="161504"/>
                      <a:pt x="80752" y="161504"/>
                    </a:cubicBezTo>
                    <a:cubicBezTo>
                      <a:pt x="36154" y="161504"/>
                      <a:pt x="0" y="125350"/>
                      <a:pt x="0" y="80752"/>
                    </a:cubicBezTo>
                    <a:cubicBezTo>
                      <a:pt x="0" y="36154"/>
                      <a:pt x="36154" y="0"/>
                      <a:pt x="80752" y="0"/>
                    </a:cubicBezTo>
                    <a:cubicBezTo>
                      <a:pt x="125350" y="0"/>
                      <a:pt x="161504" y="36154"/>
                      <a:pt x="161504" y="80752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3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text, blur  Description automatically generated">
            <a:extLst>
              <a:ext uri="{FF2B5EF4-FFF2-40B4-BE49-F238E27FC236}">
                <a16:creationId xmlns:a16="http://schemas.microsoft.com/office/drawing/2014/main" id="{10C61111-2929-4095-9D60-B340E1C05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4740834" y="1054799"/>
            <a:ext cx="1224001" cy="1224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E9E98-5D22-4469-A6C0-A618395D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5A5DE-F0B0-47BB-88E6-937DCF72E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D1CE19-D385-4F8B-ABFA-6CA98ED5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10778888" cy="387350"/>
          </a:xfrm>
        </p:spPr>
        <p:txBody>
          <a:bodyPr/>
          <a:lstStyle/>
          <a:p>
            <a:r>
              <a:rPr lang="en-GB" dirty="0"/>
              <a:t>Decision of the local court of Charlottenburg</a:t>
            </a:r>
            <a:endParaRPr lang="de-D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CFECD5-694F-4D97-9FB8-CA65D8970875}"/>
              </a:ext>
            </a:extLst>
          </p:cNvPr>
          <p:cNvSpPr txBox="1">
            <a:spLocks/>
          </p:cNvSpPr>
          <p:nvPr/>
        </p:nvSpPr>
        <p:spPr>
          <a:xfrm>
            <a:off x="720000" y="2476214"/>
            <a:ext cx="9568300" cy="452966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LOCAL COURT OF CHARLOTTENBURG AFFIRMED ITS NATIONAL AND LOCAL JURISDICTION UNDER ARTICLE 3 OF EU REGULATION 2015/848 (“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EIR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”) (“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CENTRE OF MAIN INTERESTS</a:t>
            </a: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”)</a:t>
            </a:r>
            <a:endParaRPr lang="en-GB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lvl="3"/>
            <a:r>
              <a:rPr lang="en-GB" sz="1600" dirty="0"/>
              <a:t>Did so in consideration of the EU decisions in “</a:t>
            </a:r>
            <a:r>
              <a:rPr lang="en-GB" sz="1600" i="1" dirty="0" err="1"/>
              <a:t>Eurofood</a:t>
            </a:r>
            <a:r>
              <a:rPr lang="en-GB" sz="1600" i="1" dirty="0"/>
              <a:t> Parmalat” </a:t>
            </a:r>
            <a:r>
              <a:rPr lang="en-GB" sz="1600" dirty="0"/>
              <a:t>(ECJ judgement of 2 May 2006) and </a:t>
            </a:r>
            <a:r>
              <a:rPr lang="en-GB" sz="1600" i="1" dirty="0"/>
              <a:t>“</a:t>
            </a:r>
            <a:r>
              <a:rPr lang="en-GB" sz="1600" i="1" dirty="0" err="1"/>
              <a:t>Interdil</a:t>
            </a:r>
            <a:r>
              <a:rPr lang="en-GB" sz="1600" i="1" dirty="0"/>
              <a:t>” </a:t>
            </a:r>
            <a:r>
              <a:rPr lang="en-GB" sz="1600" dirty="0"/>
              <a:t>(ECJ decision of 20 October 2011)</a:t>
            </a:r>
          </a:p>
          <a:p>
            <a:pPr lvl="3"/>
            <a:r>
              <a:rPr lang="en-GB" sz="1600" dirty="0"/>
              <a:t>The assumption of international jurisdiction in Austria (NIKI’s registered office) was rebutted since the Centre of Main Interests was in Berlin</a:t>
            </a:r>
          </a:p>
          <a:p>
            <a:pPr lvl="3"/>
            <a:r>
              <a:rPr lang="en-GB" sz="1600" dirty="0"/>
              <a:t>Crucial for the rebuttal of the presumption:</a:t>
            </a:r>
            <a:br>
              <a:rPr lang="en-GB" sz="1600" dirty="0"/>
            </a:br>
            <a:r>
              <a:rPr lang="en-GB" sz="1600" i="1" dirty="0"/>
              <a:t>“Overall consideration of all relevant factors must allow for third parties to reach a verifiable conclusion that the genuine centre of a company’s management and control, and the centre of the management of its interests, is that of the other Member State.”</a:t>
            </a:r>
          </a:p>
          <a:p>
            <a:pPr lvl="3"/>
            <a:r>
              <a:rPr lang="en-GB" sz="1600" dirty="0"/>
              <a:t>Extensive statements were made in the insolvency application which were reviewed over the course of the personal interviews conducted by the court</a:t>
            </a:r>
          </a:p>
          <a:p>
            <a:pPr lvl="4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DE2A98-D1ED-4931-927D-E02B5EB41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B1029-AF4E-49CF-9110-B786845CB27F}"/>
              </a:ext>
            </a:extLst>
          </p:cNvPr>
          <p:cNvCxnSpPr/>
          <p:nvPr/>
        </p:nvCxnSpPr>
        <p:spPr>
          <a:xfrm>
            <a:off x="720000" y="2438400"/>
            <a:ext cx="94440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aphic 45">
            <a:extLst>
              <a:ext uri="{FF2B5EF4-FFF2-40B4-BE49-F238E27FC236}">
                <a16:creationId xmlns:a16="http://schemas.microsoft.com/office/drawing/2014/main" id="{687D25E8-8808-47C4-B9EA-439153D30021}"/>
              </a:ext>
            </a:extLst>
          </p:cNvPr>
          <p:cNvGrpSpPr/>
          <p:nvPr/>
        </p:nvGrpSpPr>
        <p:grpSpPr>
          <a:xfrm>
            <a:off x="4920097" y="1222576"/>
            <a:ext cx="823905" cy="841259"/>
            <a:chOff x="2085233" y="3544268"/>
            <a:chExt cx="591555" cy="604015"/>
          </a:xfrm>
          <a:noFill/>
        </p:grpSpPr>
        <p:grpSp>
          <p:nvGrpSpPr>
            <p:cNvPr id="19" name="Graphic 45">
              <a:extLst>
                <a:ext uri="{FF2B5EF4-FFF2-40B4-BE49-F238E27FC236}">
                  <a16:creationId xmlns:a16="http://schemas.microsoft.com/office/drawing/2014/main" id="{0E366DB7-3DD3-47C5-8ABA-24C4AD71ADFF}"/>
                </a:ext>
              </a:extLst>
            </p:cNvPr>
            <p:cNvGrpSpPr/>
            <p:nvPr/>
          </p:nvGrpSpPr>
          <p:grpSpPr>
            <a:xfrm>
              <a:off x="2085233" y="3544268"/>
              <a:ext cx="591555" cy="604015"/>
              <a:chOff x="2085233" y="3544268"/>
              <a:chExt cx="591555" cy="604015"/>
            </a:xfrm>
            <a:noFill/>
          </p:grpSpPr>
          <p:grpSp>
            <p:nvGrpSpPr>
              <p:cNvPr id="24" name="Graphic 45">
                <a:extLst>
                  <a:ext uri="{FF2B5EF4-FFF2-40B4-BE49-F238E27FC236}">
                    <a16:creationId xmlns:a16="http://schemas.microsoft.com/office/drawing/2014/main" id="{D1AF3E2F-074E-4078-9C48-3505E644461E}"/>
                  </a:ext>
                </a:extLst>
              </p:cNvPr>
              <p:cNvGrpSpPr/>
              <p:nvPr/>
            </p:nvGrpSpPr>
            <p:grpSpPr>
              <a:xfrm>
                <a:off x="2088555" y="3547590"/>
                <a:ext cx="588233" cy="600693"/>
                <a:chOff x="2088555" y="3547590"/>
                <a:chExt cx="588233" cy="600693"/>
              </a:xfrm>
              <a:no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C1BE327-5FE3-4543-BDA8-EE147127D19E}"/>
                    </a:ext>
                  </a:extLst>
                </p:cNvPr>
                <p:cNvSpPr/>
                <p:nvPr/>
              </p:nvSpPr>
              <p:spPr>
                <a:xfrm>
                  <a:off x="2088720" y="3547590"/>
                  <a:ext cx="588068" cy="176088"/>
                </a:xfrm>
                <a:custGeom>
                  <a:avLst/>
                  <a:gdLst>
                    <a:gd name="connsiteX0" fmla="*/ 583252 w 588067"/>
                    <a:gd name="connsiteY0" fmla="*/ 176752 h 176087"/>
                    <a:gd name="connsiteX1" fmla="*/ 7145 w 588067"/>
                    <a:gd name="connsiteY1" fmla="*/ 176752 h 176087"/>
                    <a:gd name="connsiteX2" fmla="*/ 168 w 588067"/>
                    <a:gd name="connsiteY2" fmla="*/ 171437 h 176087"/>
                    <a:gd name="connsiteX3" fmla="*/ 3822 w 588067"/>
                    <a:gd name="connsiteY3" fmla="*/ 163130 h 176087"/>
                    <a:gd name="connsiteX4" fmla="*/ 291544 w 588067"/>
                    <a:gd name="connsiteY4" fmla="*/ 997 h 176087"/>
                    <a:gd name="connsiteX5" fmla="*/ 298521 w 588067"/>
                    <a:gd name="connsiteY5" fmla="*/ 997 h 176087"/>
                    <a:gd name="connsiteX6" fmla="*/ 586574 w 588067"/>
                    <a:gd name="connsiteY6" fmla="*/ 163130 h 176087"/>
                    <a:gd name="connsiteX7" fmla="*/ 590229 w 588067"/>
                    <a:gd name="connsiteY7" fmla="*/ 171437 h 176087"/>
                    <a:gd name="connsiteX8" fmla="*/ 583252 w 588067"/>
                    <a:gd name="connsiteY8" fmla="*/ 176752 h 176087"/>
                    <a:gd name="connsiteX9" fmla="*/ 583252 w 588067"/>
                    <a:gd name="connsiteY9" fmla="*/ 176752 h 17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8067" h="176087">
                      <a:moveTo>
                        <a:pt x="583252" y="176752"/>
                      </a:moveTo>
                      <a:lnTo>
                        <a:pt x="7145" y="176752"/>
                      </a:lnTo>
                      <a:cubicBezTo>
                        <a:pt x="3490" y="176752"/>
                        <a:pt x="1164" y="174427"/>
                        <a:pt x="168" y="171437"/>
                      </a:cubicBezTo>
                      <a:cubicBezTo>
                        <a:pt x="-497" y="168446"/>
                        <a:pt x="832" y="164792"/>
                        <a:pt x="3822" y="163130"/>
                      </a:cubicBezTo>
                      <a:lnTo>
                        <a:pt x="291544" y="997"/>
                      </a:lnTo>
                      <a:cubicBezTo>
                        <a:pt x="293869" y="-332"/>
                        <a:pt x="296195" y="-332"/>
                        <a:pt x="298521" y="997"/>
                      </a:cubicBezTo>
                      <a:lnTo>
                        <a:pt x="586574" y="163130"/>
                      </a:lnTo>
                      <a:cubicBezTo>
                        <a:pt x="589564" y="164792"/>
                        <a:pt x="590561" y="167782"/>
                        <a:pt x="590229" y="171437"/>
                      </a:cubicBezTo>
                      <a:cubicBezTo>
                        <a:pt x="588900" y="175091"/>
                        <a:pt x="586242" y="176752"/>
                        <a:pt x="583252" y="176752"/>
                      </a:cubicBezTo>
                      <a:lnTo>
                        <a:pt x="583252" y="17675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grpSp>
              <p:nvGrpSpPr>
                <p:cNvPr id="46" name="Graphic 45">
                  <a:extLst>
                    <a:ext uri="{FF2B5EF4-FFF2-40B4-BE49-F238E27FC236}">
                      <a16:creationId xmlns:a16="http://schemas.microsoft.com/office/drawing/2014/main" id="{22A78874-4F4E-4145-AF71-46E30D4DED8F}"/>
                    </a:ext>
                  </a:extLst>
                </p:cNvPr>
                <p:cNvGrpSpPr/>
                <p:nvPr/>
              </p:nvGrpSpPr>
              <p:grpSpPr>
                <a:xfrm>
                  <a:off x="2088555" y="3727997"/>
                  <a:ext cx="588068" cy="420286"/>
                  <a:chOff x="2088555" y="3727997"/>
                  <a:chExt cx="588068" cy="420286"/>
                </a:xfrm>
                <a:noFill/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DCF13FFF-A8DF-42B4-BCFF-4ADFE3662F04}"/>
                      </a:ext>
                    </a:extLst>
                  </p:cNvPr>
                  <p:cNvSpPr/>
                  <p:nvPr/>
                </p:nvSpPr>
                <p:spPr>
                  <a:xfrm>
                    <a:off x="2125434" y="3727997"/>
                    <a:ext cx="156154" cy="49836"/>
                  </a:xfrm>
                  <a:custGeom>
                    <a:avLst/>
                    <a:gdLst>
                      <a:gd name="connsiteX0" fmla="*/ 156818 w 156153"/>
                      <a:gd name="connsiteY0" fmla="*/ 50501 h 49836"/>
                      <a:gd name="connsiteX1" fmla="*/ 7309 w 156153"/>
                      <a:gd name="connsiteY1" fmla="*/ 50501 h 49836"/>
                      <a:gd name="connsiteX2" fmla="*/ 0 w 156153"/>
                      <a:gd name="connsiteY2" fmla="*/ 41862 h 49836"/>
                      <a:gd name="connsiteX3" fmla="*/ 0 w 156153"/>
                      <a:gd name="connsiteY3" fmla="*/ 0 h 49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6153" h="49836">
                        <a:moveTo>
                          <a:pt x="156818" y="50501"/>
                        </a:moveTo>
                        <a:lnTo>
                          <a:pt x="7309" y="50501"/>
                        </a:lnTo>
                        <a:cubicBezTo>
                          <a:pt x="2990" y="50501"/>
                          <a:pt x="0" y="46846"/>
                          <a:pt x="0" y="41862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E35139EC-AAD9-4D8F-8D49-FA02F16A69AE}"/>
                      </a:ext>
                    </a:extLst>
                  </p:cNvPr>
                  <p:cNvSpPr/>
                  <p:nvPr/>
                </p:nvSpPr>
                <p:spPr>
                  <a:xfrm>
                    <a:off x="2472627" y="3727997"/>
                    <a:ext cx="166121" cy="49836"/>
                  </a:xfrm>
                  <a:custGeom>
                    <a:avLst/>
                    <a:gdLst>
                      <a:gd name="connsiteX0" fmla="*/ 168114 w 166120"/>
                      <a:gd name="connsiteY0" fmla="*/ 0 h 49836"/>
                      <a:gd name="connsiteX1" fmla="*/ 168114 w 166120"/>
                      <a:gd name="connsiteY1" fmla="*/ 41862 h 49836"/>
                      <a:gd name="connsiteX2" fmla="*/ 161469 w 166120"/>
                      <a:gd name="connsiteY2" fmla="*/ 50501 h 49836"/>
                      <a:gd name="connsiteX3" fmla="*/ 0 w 166120"/>
                      <a:gd name="connsiteY3" fmla="*/ 50501 h 49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6120" h="49836">
                        <a:moveTo>
                          <a:pt x="168114" y="0"/>
                        </a:moveTo>
                        <a:lnTo>
                          <a:pt x="168114" y="41862"/>
                        </a:lnTo>
                        <a:cubicBezTo>
                          <a:pt x="168779" y="46846"/>
                          <a:pt x="165124" y="50501"/>
                          <a:pt x="161469" y="50501"/>
                        </a:cubicBezTo>
                        <a:lnTo>
                          <a:pt x="0" y="50501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/>
                  </a:p>
                </p:txBody>
              </p:sp>
              <p:grpSp>
                <p:nvGrpSpPr>
                  <p:cNvPr id="49" name="Graphic 45">
                    <a:extLst>
                      <a:ext uri="{FF2B5EF4-FFF2-40B4-BE49-F238E27FC236}">
                        <a16:creationId xmlns:a16="http://schemas.microsoft.com/office/drawing/2014/main" id="{D8ED80AC-D942-494E-BBBE-64A78D837700}"/>
                      </a:ext>
                    </a:extLst>
                  </p:cNvPr>
                  <p:cNvGrpSpPr/>
                  <p:nvPr/>
                </p:nvGrpSpPr>
                <p:grpSpPr>
                  <a:xfrm>
                    <a:off x="2088555" y="4038975"/>
                    <a:ext cx="588068" cy="109308"/>
                    <a:chOff x="2088555" y="4038975"/>
                    <a:chExt cx="588068" cy="109308"/>
                  </a:xfrm>
                  <a:noFill/>
                </p:grpSpPr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548422A2-BD5F-426C-9C10-4A4E208DE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2894" y="4038975"/>
                      <a:ext cx="146186" cy="53159"/>
                    </a:xfrm>
                    <a:custGeom>
                      <a:avLst/>
                      <a:gdLst>
                        <a:gd name="connsiteX0" fmla="*/ 0 w 146186"/>
                        <a:gd name="connsiteY0" fmla="*/ 0 h 53158"/>
                        <a:gd name="connsiteX1" fmla="*/ 140538 w 146186"/>
                        <a:gd name="connsiteY1" fmla="*/ 0 h 53158"/>
                        <a:gd name="connsiteX2" fmla="*/ 147848 w 146186"/>
                        <a:gd name="connsiteY2" fmla="*/ 7309 h 53158"/>
                        <a:gd name="connsiteX3" fmla="*/ 147848 w 146186"/>
                        <a:gd name="connsiteY3" fmla="*/ 55817 h 53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186" h="53158">
                          <a:moveTo>
                            <a:pt x="0" y="0"/>
                          </a:moveTo>
                          <a:lnTo>
                            <a:pt x="140538" y="0"/>
                          </a:lnTo>
                          <a:cubicBezTo>
                            <a:pt x="144857" y="0"/>
                            <a:pt x="147848" y="2990"/>
                            <a:pt x="147848" y="7309"/>
                          </a:cubicBezTo>
                          <a:lnTo>
                            <a:pt x="147848" y="55817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F26077EA-078C-4123-85E0-F19B2D52CF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5766" y="4039308"/>
                      <a:ext cx="132897" cy="53159"/>
                    </a:xfrm>
                    <a:custGeom>
                      <a:avLst/>
                      <a:gdLst>
                        <a:gd name="connsiteX0" fmla="*/ 0 w 132896"/>
                        <a:gd name="connsiteY0" fmla="*/ 55817 h 53158"/>
                        <a:gd name="connsiteX1" fmla="*/ 0 w 132896"/>
                        <a:gd name="connsiteY1" fmla="*/ 7309 h 53158"/>
                        <a:gd name="connsiteX2" fmla="*/ 7309 w 132896"/>
                        <a:gd name="connsiteY2" fmla="*/ 0 h 53158"/>
                        <a:gd name="connsiteX3" fmla="*/ 133893 w 132896"/>
                        <a:gd name="connsiteY3" fmla="*/ 0 h 53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896" h="53158">
                          <a:moveTo>
                            <a:pt x="0" y="55817"/>
                          </a:moveTo>
                          <a:lnTo>
                            <a:pt x="0" y="7309"/>
                          </a:lnTo>
                          <a:cubicBezTo>
                            <a:pt x="0" y="3655"/>
                            <a:pt x="3655" y="0"/>
                            <a:pt x="7309" y="0"/>
                          </a:cubicBezTo>
                          <a:lnTo>
                            <a:pt x="133893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5989E7F8-D425-41DB-A02D-C876E7130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555" y="4095124"/>
                      <a:ext cx="588068" cy="53159"/>
                    </a:xfrm>
                    <a:custGeom>
                      <a:avLst/>
                      <a:gdLst>
                        <a:gd name="connsiteX0" fmla="*/ 583084 w 588067"/>
                        <a:gd name="connsiteY0" fmla="*/ 55817 h 53158"/>
                        <a:gd name="connsiteX1" fmla="*/ 6977 w 588067"/>
                        <a:gd name="connsiteY1" fmla="*/ 55817 h 53158"/>
                        <a:gd name="connsiteX2" fmla="*/ 0 w 588067"/>
                        <a:gd name="connsiteY2" fmla="*/ 48507 h 53158"/>
                        <a:gd name="connsiteX3" fmla="*/ 0 w 588067"/>
                        <a:gd name="connsiteY3" fmla="*/ 47843 h 53158"/>
                        <a:gd name="connsiteX4" fmla="*/ 45517 w 588067"/>
                        <a:gd name="connsiteY4" fmla="*/ 0 h 53158"/>
                        <a:gd name="connsiteX5" fmla="*/ 544876 w 588067"/>
                        <a:gd name="connsiteY5" fmla="*/ 0 h 53158"/>
                        <a:gd name="connsiteX6" fmla="*/ 590393 w 588067"/>
                        <a:gd name="connsiteY6" fmla="*/ 47843 h 53158"/>
                        <a:gd name="connsiteX7" fmla="*/ 590393 w 588067"/>
                        <a:gd name="connsiteY7" fmla="*/ 48507 h 53158"/>
                        <a:gd name="connsiteX8" fmla="*/ 583084 w 588067"/>
                        <a:gd name="connsiteY8" fmla="*/ 55817 h 53158"/>
                        <a:gd name="connsiteX9" fmla="*/ 583084 w 588067"/>
                        <a:gd name="connsiteY9" fmla="*/ 55817 h 53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88067" h="53158">
                          <a:moveTo>
                            <a:pt x="583084" y="55817"/>
                          </a:moveTo>
                          <a:lnTo>
                            <a:pt x="6977" y="55817"/>
                          </a:lnTo>
                          <a:cubicBezTo>
                            <a:pt x="2990" y="55817"/>
                            <a:pt x="0" y="52826"/>
                            <a:pt x="0" y="48507"/>
                          </a:cubicBezTo>
                          <a:lnTo>
                            <a:pt x="0" y="47843"/>
                          </a:lnTo>
                          <a:cubicBezTo>
                            <a:pt x="0" y="20931"/>
                            <a:pt x="20599" y="0"/>
                            <a:pt x="45517" y="0"/>
                          </a:cubicBezTo>
                          <a:lnTo>
                            <a:pt x="544876" y="0"/>
                          </a:lnTo>
                          <a:cubicBezTo>
                            <a:pt x="570127" y="0"/>
                            <a:pt x="590393" y="21928"/>
                            <a:pt x="590393" y="47843"/>
                          </a:cubicBezTo>
                          <a:lnTo>
                            <a:pt x="590393" y="48507"/>
                          </a:lnTo>
                          <a:cubicBezTo>
                            <a:pt x="590393" y="52162"/>
                            <a:pt x="587403" y="55817"/>
                            <a:pt x="583084" y="55817"/>
                          </a:cubicBezTo>
                          <a:lnTo>
                            <a:pt x="583084" y="55817"/>
                          </a:lnTo>
                          <a:close/>
                        </a:path>
                      </a:pathLst>
                    </a:custGeom>
                    <a:noFill/>
                    <a:ln w="2222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5" name="Graphic 45">
                <a:extLst>
                  <a:ext uri="{FF2B5EF4-FFF2-40B4-BE49-F238E27FC236}">
                    <a16:creationId xmlns:a16="http://schemas.microsoft.com/office/drawing/2014/main" id="{452B7961-1BAF-4181-9FF3-094591D03F99}"/>
                  </a:ext>
                </a:extLst>
              </p:cNvPr>
              <p:cNvGrpSpPr/>
              <p:nvPr/>
            </p:nvGrpSpPr>
            <p:grpSpPr>
              <a:xfrm>
                <a:off x="2151349" y="3780492"/>
                <a:ext cx="50168" cy="252503"/>
                <a:chOff x="2151349" y="3780492"/>
                <a:chExt cx="50168" cy="252503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F74F0D4-807E-49DC-8FA2-D97581F356A0}"/>
                    </a:ext>
                  </a:extLst>
                </p:cNvPr>
                <p:cNvSpPr/>
                <p:nvPr/>
              </p:nvSpPr>
              <p:spPr>
                <a:xfrm>
                  <a:off x="2151349" y="3780492"/>
                  <a:ext cx="3322" cy="252503"/>
                </a:xfrm>
                <a:custGeom>
                  <a:avLst/>
                  <a:gdLst>
                    <a:gd name="connsiteX0" fmla="*/ 0 w 0"/>
                    <a:gd name="connsiteY0" fmla="*/ 0 h 252503"/>
                    <a:gd name="connsiteX1" fmla="*/ 0 w 0"/>
                    <a:gd name="connsiteY1" fmla="*/ 253832 h 25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503">
                      <a:moveTo>
                        <a:pt x="0" y="0"/>
                      </a:moveTo>
                      <a:lnTo>
                        <a:pt x="0" y="253832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5781A8B-9865-4F09-915B-3FD38EDA36B1}"/>
                    </a:ext>
                  </a:extLst>
                </p:cNvPr>
                <p:cNvSpPr/>
                <p:nvPr/>
              </p:nvSpPr>
              <p:spPr>
                <a:xfrm>
                  <a:off x="2198195" y="3780492"/>
                  <a:ext cx="3322" cy="252503"/>
                </a:xfrm>
                <a:custGeom>
                  <a:avLst/>
                  <a:gdLst>
                    <a:gd name="connsiteX0" fmla="*/ 0 w 0"/>
                    <a:gd name="connsiteY0" fmla="*/ 0 h 252503"/>
                    <a:gd name="connsiteX1" fmla="*/ 0 w 0"/>
                    <a:gd name="connsiteY1" fmla="*/ 253832 h 25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503">
                      <a:moveTo>
                        <a:pt x="0" y="0"/>
                      </a:moveTo>
                      <a:lnTo>
                        <a:pt x="0" y="253832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6" name="Graphic 45">
                <a:extLst>
                  <a:ext uri="{FF2B5EF4-FFF2-40B4-BE49-F238E27FC236}">
                    <a16:creationId xmlns:a16="http://schemas.microsoft.com/office/drawing/2014/main" id="{55DABE14-E93E-41C9-8CC4-65542B84B109}"/>
                  </a:ext>
                </a:extLst>
              </p:cNvPr>
              <p:cNvGrpSpPr/>
              <p:nvPr/>
            </p:nvGrpSpPr>
            <p:grpSpPr>
              <a:xfrm>
                <a:off x="2085233" y="3544268"/>
                <a:ext cx="3322" cy="3322"/>
                <a:chOff x="2085233" y="3544268"/>
                <a:chExt cx="3322" cy="3322"/>
              </a:xfrm>
              <a:noFill/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CF0693A-7C42-45FA-B70E-763BD29D2E00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AA84B34-B44E-48E2-8A06-02284CA516FF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82E4056-D007-48D2-B0ED-DD513EF43F8E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7" name="Graphic 45">
                <a:extLst>
                  <a:ext uri="{FF2B5EF4-FFF2-40B4-BE49-F238E27FC236}">
                    <a16:creationId xmlns:a16="http://schemas.microsoft.com/office/drawing/2014/main" id="{B01A3088-373F-4DC4-A167-DCDB95CE2BB4}"/>
                  </a:ext>
                </a:extLst>
              </p:cNvPr>
              <p:cNvGrpSpPr/>
              <p:nvPr/>
            </p:nvGrpSpPr>
            <p:grpSpPr>
              <a:xfrm>
                <a:off x="2085233" y="3544268"/>
                <a:ext cx="3322" cy="3322"/>
                <a:chOff x="2085233" y="3544268"/>
                <a:chExt cx="3322" cy="3322"/>
              </a:xfrm>
              <a:no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5C9BE62-F2F5-4703-8AC4-234CBCF37D46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4D7B5F6-4C26-4CDB-A8B0-6E754B74022C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51A7E655-BE50-49E0-BA9B-D9F08B085A4A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4624523C-0041-41A9-81BD-1A61F9B3265C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8" name="Graphic 45">
                <a:extLst>
                  <a:ext uri="{FF2B5EF4-FFF2-40B4-BE49-F238E27FC236}">
                    <a16:creationId xmlns:a16="http://schemas.microsoft.com/office/drawing/2014/main" id="{EE14A049-36DA-477C-98B1-7BFA7D3CC3E9}"/>
                  </a:ext>
                </a:extLst>
              </p:cNvPr>
              <p:cNvGrpSpPr/>
              <p:nvPr/>
            </p:nvGrpSpPr>
            <p:grpSpPr>
              <a:xfrm>
                <a:off x="2085233" y="3544268"/>
                <a:ext cx="3322" cy="3322"/>
                <a:chOff x="2085233" y="3544268"/>
                <a:chExt cx="3322" cy="3322"/>
              </a:xfrm>
              <a:noFill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E830F564-6DDE-4CF8-98EB-53935CEF297E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359E4F9-D15B-41E9-AF78-7E317890C861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0C68823-BC72-43E1-A37C-535D134B25A9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D912B38-B830-46B9-9190-C1556A4302A8}"/>
                    </a:ext>
                  </a:extLst>
                </p:cNvPr>
                <p:cNvSpPr/>
                <p:nvPr/>
              </p:nvSpPr>
              <p:spPr>
                <a:xfrm>
                  <a:off x="2085233" y="3544268"/>
                  <a:ext cx="3322" cy="3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grpSp>
            <p:nvGrpSpPr>
              <p:cNvPr id="29" name="Graphic 45">
                <a:extLst>
                  <a:ext uri="{FF2B5EF4-FFF2-40B4-BE49-F238E27FC236}">
                    <a16:creationId xmlns:a16="http://schemas.microsoft.com/office/drawing/2014/main" id="{602F2101-3C23-4316-849D-C038A2E699D9}"/>
                  </a:ext>
                </a:extLst>
              </p:cNvPr>
              <p:cNvGrpSpPr/>
              <p:nvPr/>
            </p:nvGrpSpPr>
            <p:grpSpPr>
              <a:xfrm>
                <a:off x="2571303" y="3780492"/>
                <a:ext cx="50500" cy="252503"/>
                <a:chOff x="2571303" y="3780492"/>
                <a:chExt cx="50500" cy="252503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C92CC29-5ACA-4027-8FD4-8F877B4A7866}"/>
                    </a:ext>
                  </a:extLst>
                </p:cNvPr>
                <p:cNvSpPr/>
                <p:nvPr/>
              </p:nvSpPr>
              <p:spPr>
                <a:xfrm>
                  <a:off x="2571303" y="3780492"/>
                  <a:ext cx="3322" cy="252503"/>
                </a:xfrm>
                <a:custGeom>
                  <a:avLst/>
                  <a:gdLst>
                    <a:gd name="connsiteX0" fmla="*/ 0 w 0"/>
                    <a:gd name="connsiteY0" fmla="*/ 0 h 252503"/>
                    <a:gd name="connsiteX1" fmla="*/ 0 w 0"/>
                    <a:gd name="connsiteY1" fmla="*/ 253832 h 25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503">
                      <a:moveTo>
                        <a:pt x="0" y="0"/>
                      </a:moveTo>
                      <a:lnTo>
                        <a:pt x="0" y="253832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08AB4BB-DDFC-41C6-8128-7F7C2B96D851}"/>
                    </a:ext>
                  </a:extLst>
                </p:cNvPr>
                <p:cNvSpPr/>
                <p:nvPr/>
              </p:nvSpPr>
              <p:spPr>
                <a:xfrm>
                  <a:off x="2618481" y="3780492"/>
                  <a:ext cx="3322" cy="252503"/>
                </a:xfrm>
                <a:custGeom>
                  <a:avLst/>
                  <a:gdLst>
                    <a:gd name="connsiteX0" fmla="*/ 0 w 0"/>
                    <a:gd name="connsiteY0" fmla="*/ 0 h 252503"/>
                    <a:gd name="connsiteX1" fmla="*/ 0 w 0"/>
                    <a:gd name="connsiteY1" fmla="*/ 253832 h 25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252503">
                      <a:moveTo>
                        <a:pt x="0" y="0"/>
                      </a:moveTo>
                      <a:lnTo>
                        <a:pt x="0" y="253832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17074D-3A69-412C-A7DD-84A0D5E13F02}"/>
                </a:ext>
              </a:extLst>
            </p:cNvPr>
            <p:cNvSpPr/>
            <p:nvPr/>
          </p:nvSpPr>
          <p:spPr>
            <a:xfrm>
              <a:off x="2218462" y="3757235"/>
              <a:ext cx="315630" cy="315629"/>
            </a:xfrm>
            <a:custGeom>
              <a:avLst/>
              <a:gdLst>
                <a:gd name="connsiteX0" fmla="*/ 317623 w 315629"/>
                <a:gd name="connsiteY0" fmla="*/ 158811 h 315629"/>
                <a:gd name="connsiteX1" fmla="*/ 158812 w 315629"/>
                <a:gd name="connsiteY1" fmla="*/ 317623 h 315629"/>
                <a:gd name="connsiteX2" fmla="*/ 0 w 315629"/>
                <a:gd name="connsiteY2" fmla="*/ 158811 h 315629"/>
                <a:gd name="connsiteX3" fmla="*/ 158812 w 315629"/>
                <a:gd name="connsiteY3" fmla="*/ 0 h 315629"/>
                <a:gd name="connsiteX4" fmla="*/ 317623 w 315629"/>
                <a:gd name="connsiteY4" fmla="*/ 158811 h 3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629" h="315629">
                  <a:moveTo>
                    <a:pt x="317623" y="158811"/>
                  </a:moveTo>
                  <a:cubicBezTo>
                    <a:pt x="317623" y="246520"/>
                    <a:pt x="246521" y="317623"/>
                    <a:pt x="158812" y="317623"/>
                  </a:cubicBezTo>
                  <a:cubicBezTo>
                    <a:pt x="71102" y="317623"/>
                    <a:pt x="0" y="246520"/>
                    <a:pt x="0" y="158811"/>
                  </a:cubicBezTo>
                  <a:cubicBezTo>
                    <a:pt x="0" y="71102"/>
                    <a:pt x="71102" y="0"/>
                    <a:pt x="158812" y="0"/>
                  </a:cubicBezTo>
                  <a:cubicBezTo>
                    <a:pt x="246521" y="0"/>
                    <a:pt x="317623" y="71102"/>
                    <a:pt x="317623" y="158811"/>
                  </a:cubicBez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3E589D-E80B-4F7C-AA8B-7B7D032B8B20}"/>
                </a:ext>
              </a:extLst>
            </p:cNvPr>
            <p:cNvSpPr/>
            <p:nvPr/>
          </p:nvSpPr>
          <p:spPr>
            <a:xfrm>
              <a:off x="2384915" y="3616185"/>
              <a:ext cx="83060" cy="46514"/>
            </a:xfrm>
            <a:custGeom>
              <a:avLst/>
              <a:gdLst>
                <a:gd name="connsiteX0" fmla="*/ 0 w 83060"/>
                <a:gd name="connsiteY0" fmla="*/ 0 h 46513"/>
                <a:gd name="connsiteX1" fmla="*/ 84722 w 83060"/>
                <a:gd name="connsiteY1" fmla="*/ 46514 h 4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60" h="46513">
                  <a:moveTo>
                    <a:pt x="0" y="0"/>
                  </a:moveTo>
                  <a:lnTo>
                    <a:pt x="84722" y="46514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FAB436-DC9B-4962-91DA-09AE96126315}"/>
                </a:ext>
              </a:extLst>
            </p:cNvPr>
            <p:cNvSpPr/>
            <p:nvPr/>
          </p:nvSpPr>
          <p:spPr>
            <a:xfrm>
              <a:off x="2299197" y="3616185"/>
              <a:ext cx="83060" cy="46514"/>
            </a:xfrm>
            <a:custGeom>
              <a:avLst/>
              <a:gdLst>
                <a:gd name="connsiteX0" fmla="*/ 84722 w 83060"/>
                <a:gd name="connsiteY0" fmla="*/ 0 h 46513"/>
                <a:gd name="connsiteX1" fmla="*/ 0 w 83060"/>
                <a:gd name="connsiteY1" fmla="*/ 46514 h 4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60" h="46513">
                  <a:moveTo>
                    <a:pt x="84722" y="0"/>
                  </a:moveTo>
                  <a:lnTo>
                    <a:pt x="0" y="46514"/>
                  </a:lnTo>
                </a:path>
              </a:pathLst>
            </a:custGeom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25A7411-9918-47F1-91C1-447C0A52A287}"/>
                </a:ext>
              </a:extLst>
            </p:cNvPr>
            <p:cNvSpPr/>
            <p:nvPr/>
          </p:nvSpPr>
          <p:spPr>
            <a:xfrm>
              <a:off x="2085233" y="3544268"/>
              <a:ext cx="3322" cy="3322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437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87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31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574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18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8620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056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1493" algn="l" defTabSz="1042873" rtl="0" eaLnBrk="1" latinLnBrk="0" hangingPunct="1">
                <a:defRPr sz="2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451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B93A8-4F8D-4EF0-BFDE-AC5E2DEE2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490D-6D44-40B8-A2D8-9227513EAA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67867-9472-4D2F-AC22-A323E384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83485"/>
            <a:ext cx="9434087" cy="4680000"/>
          </a:xfrm>
        </p:spPr>
        <p:txBody>
          <a:bodyPr/>
          <a:lstStyle/>
          <a:p>
            <a:pPr lvl="3"/>
            <a:r>
              <a:rPr lang="en-GB" sz="1800" dirty="0"/>
              <a:t>NIKI was an operational part of the </a:t>
            </a:r>
            <a:r>
              <a:rPr lang="en-GB" sz="1800" dirty="0" err="1"/>
              <a:t>Airberlin</a:t>
            </a:r>
            <a:r>
              <a:rPr lang="en-GB" sz="1800" dirty="0"/>
              <a:t> group of companies;</a:t>
            </a:r>
          </a:p>
          <a:p>
            <a:pPr lvl="3"/>
            <a:r>
              <a:rPr lang="en-GB" sz="1800" dirty="0"/>
              <a:t>central control took place from the group’s administrative building in Berlin;</a:t>
            </a:r>
          </a:p>
          <a:p>
            <a:pPr lvl="3"/>
            <a:r>
              <a:rPr lang="en-GB" sz="1800" dirty="0"/>
              <a:t>Cost-Plus agreements with </a:t>
            </a:r>
            <a:r>
              <a:rPr lang="en-GB" sz="1800" dirty="0" err="1"/>
              <a:t>Airberlin</a:t>
            </a:r>
            <a:r>
              <a:rPr lang="en-GB" sz="1800" dirty="0"/>
              <a:t> made them a key customer of NIKI;</a:t>
            </a:r>
          </a:p>
          <a:p>
            <a:pPr lvl="3"/>
            <a:r>
              <a:rPr lang="en-GB" sz="1800" dirty="0"/>
              <a:t>flight planning, route analysis, pricing, commercial flight planning and flight support took place in Berlin;</a:t>
            </a:r>
          </a:p>
          <a:p>
            <a:pPr lvl="3"/>
            <a:r>
              <a:rPr lang="en-GB" sz="1800" dirty="0"/>
              <a:t>strategic decisions beyond the day-to-day business were made in Berlin;</a:t>
            </a:r>
          </a:p>
          <a:p>
            <a:pPr lvl="3"/>
            <a:r>
              <a:rPr lang="en-GB" sz="1800" dirty="0"/>
              <a:t>from a total of 21 aircraft, 3-6 were stationed in Austria, two in Switzerland and 13-16 were stationed in German airports; and</a:t>
            </a:r>
          </a:p>
          <a:p>
            <a:pPr lvl="3"/>
            <a:r>
              <a:rPr lang="en-GB" sz="1800" dirty="0"/>
              <a:t>from a total 176 weekly flights, 20 departed from Austria and 156 from Germany. </a:t>
            </a:r>
          </a:p>
          <a:p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4885D0-0D69-4690-BC6B-C51D02E171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BDC832-A8B1-47D7-B405-0E01C7D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7525158" cy="270424"/>
          </a:xfrm>
        </p:spPr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court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charlottenburg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891AF0-EB68-49D3-B4D2-A1CCCFF47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B9342-03FE-4301-BC58-E0A0EF5C08C8}"/>
              </a:ext>
            </a:extLst>
          </p:cNvPr>
          <p:cNvSpPr txBox="1"/>
          <p:nvPr/>
        </p:nvSpPr>
        <p:spPr>
          <a:xfrm>
            <a:off x="-409575" y="1439140"/>
            <a:ext cx="10561212" cy="77902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504000" tIns="0" rIns="180000" bIns="0">
            <a:spAutoFit/>
          </a:bodyPr>
          <a:lstStyle/>
          <a:p>
            <a:pPr lvl="3"/>
            <a:r>
              <a:rPr lang="en-GB" sz="1800" b="1" dirty="0"/>
              <a:t>Key aspects for the overall assessment and ultimate acceptance of Berlin as NIKI’s COMI</a:t>
            </a:r>
            <a:r>
              <a:rPr lang="en-GB" sz="1800" dirty="0"/>
              <a:t>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3798DB-625F-4050-8313-3F4446BDE0FE}"/>
              </a:ext>
            </a:extLst>
          </p:cNvPr>
          <p:cNvGrpSpPr/>
          <p:nvPr/>
        </p:nvGrpSpPr>
        <p:grpSpPr>
          <a:xfrm>
            <a:off x="717550" y="1401040"/>
            <a:ext cx="918000" cy="918000"/>
            <a:chOff x="725808" y="1319816"/>
            <a:chExt cx="1025435" cy="1085676"/>
          </a:xfrm>
        </p:grpSpPr>
        <p:pic>
          <p:nvPicPr>
            <p:cNvPr id="42" name="Picture 41" descr="A picture containing text, blur  Description automatically generated">
              <a:extLst>
                <a:ext uri="{FF2B5EF4-FFF2-40B4-BE49-F238E27FC236}">
                  <a16:creationId xmlns:a16="http://schemas.microsoft.com/office/drawing/2014/main" id="{6D1589D2-83D3-4E68-ADB7-EF6CC32A2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8" t="13355" r="65407" b="60404"/>
            <a:stretch/>
          </p:blipFill>
          <p:spPr>
            <a:xfrm>
              <a:off x="725808" y="1319816"/>
              <a:ext cx="1025435" cy="1085676"/>
            </a:xfrm>
            <a:prstGeom prst="ellipse">
              <a:avLst/>
            </a:prstGeom>
          </p:spPr>
        </p:pic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8341D1D2-F7F8-44B7-B09A-F83998C8920E}"/>
                </a:ext>
              </a:extLst>
            </p:cNvPr>
            <p:cNvGrpSpPr/>
            <p:nvPr/>
          </p:nvGrpSpPr>
          <p:grpSpPr>
            <a:xfrm>
              <a:off x="880658" y="1526624"/>
              <a:ext cx="715733" cy="759376"/>
              <a:chOff x="2111250" y="2408537"/>
              <a:chExt cx="638702" cy="67764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96F771D-7636-42B0-A43F-CD309ADB5C6E}"/>
                  </a:ext>
                </a:extLst>
              </p:cNvPr>
              <p:cNvSpPr/>
              <p:nvPr/>
            </p:nvSpPr>
            <p:spPr>
              <a:xfrm>
                <a:off x="2268785" y="2473300"/>
                <a:ext cx="481167" cy="445066"/>
              </a:xfrm>
              <a:custGeom>
                <a:avLst/>
                <a:gdLst>
                  <a:gd name="connsiteX0" fmla="*/ 60558 w 481167"/>
                  <a:gd name="connsiteY0" fmla="*/ 19500 h 445066"/>
                  <a:gd name="connsiteX1" fmla="*/ 37899 w 481167"/>
                  <a:gd name="connsiteY1" fmla="*/ 37911 h 445066"/>
                  <a:gd name="connsiteX2" fmla="*/ 40732 w 481167"/>
                  <a:gd name="connsiteY2" fmla="*/ 226973 h 445066"/>
                  <a:gd name="connsiteX3" fmla="*/ 190140 w 481167"/>
                  <a:gd name="connsiteY3" fmla="*/ 257421 h 445066"/>
                  <a:gd name="connsiteX4" fmla="*/ 223421 w 481167"/>
                  <a:gd name="connsiteY4" fmla="*/ 288577 h 445066"/>
                  <a:gd name="connsiteX5" fmla="*/ 380618 w 481167"/>
                  <a:gd name="connsiteY5" fmla="*/ 437985 h 445066"/>
                  <a:gd name="connsiteX6" fmla="*/ 474087 w 481167"/>
                  <a:gd name="connsiteY6" fmla="*/ 445066 h 445066"/>
                  <a:gd name="connsiteX7" fmla="*/ 481168 w 481167"/>
                  <a:gd name="connsiteY7" fmla="*/ 411786 h 445066"/>
                  <a:gd name="connsiteX8" fmla="*/ 258117 w 481167"/>
                  <a:gd name="connsiteY8" fmla="*/ 185195 h 445066"/>
                  <a:gd name="connsiteX9" fmla="*/ 227669 w 481167"/>
                  <a:gd name="connsiteY9" fmla="*/ 40743 h 445066"/>
                  <a:gd name="connsiteX10" fmla="*/ 92423 w 481167"/>
                  <a:gd name="connsiteY10" fmla="*/ 5339 h 445066"/>
                  <a:gd name="connsiteX11" fmla="*/ 99504 w 481167"/>
                  <a:gd name="connsiteY11" fmla="*/ 49949 h 445066"/>
                  <a:gd name="connsiteX12" fmla="*/ 124287 w 481167"/>
                  <a:gd name="connsiteY12" fmla="*/ 62694 h 445066"/>
                  <a:gd name="connsiteX13" fmla="*/ 124995 w 481167"/>
                  <a:gd name="connsiteY13" fmla="*/ 122882 h 445066"/>
                  <a:gd name="connsiteX14" fmla="*/ 64807 w 481167"/>
                  <a:gd name="connsiteY14" fmla="*/ 121466 h 445066"/>
                  <a:gd name="connsiteX15" fmla="*/ 64099 w 481167"/>
                  <a:gd name="connsiteY15" fmla="*/ 61278 h 445066"/>
                  <a:gd name="connsiteX16" fmla="*/ 73304 w 481167"/>
                  <a:gd name="connsiteY16" fmla="*/ 54197 h 44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167" h="445066">
                    <a:moveTo>
                      <a:pt x="60558" y="19500"/>
                    </a:moveTo>
                    <a:cubicBezTo>
                      <a:pt x="52769" y="24457"/>
                      <a:pt x="44980" y="30830"/>
                      <a:pt x="37899" y="37911"/>
                    </a:cubicBezTo>
                    <a:cubicBezTo>
                      <a:pt x="-13792" y="89602"/>
                      <a:pt x="-12376" y="173865"/>
                      <a:pt x="40732" y="226973"/>
                    </a:cubicBezTo>
                    <a:cubicBezTo>
                      <a:pt x="81801" y="268042"/>
                      <a:pt x="141281" y="277955"/>
                      <a:pt x="190140" y="257421"/>
                    </a:cubicBezTo>
                    <a:lnTo>
                      <a:pt x="223421" y="288577"/>
                    </a:lnTo>
                    <a:lnTo>
                      <a:pt x="380618" y="437985"/>
                    </a:lnTo>
                    <a:lnTo>
                      <a:pt x="474087" y="445066"/>
                    </a:lnTo>
                    <a:lnTo>
                      <a:pt x="481168" y="411786"/>
                    </a:lnTo>
                    <a:lnTo>
                      <a:pt x="258117" y="185195"/>
                    </a:lnTo>
                    <a:cubicBezTo>
                      <a:pt x="279360" y="136336"/>
                      <a:pt x="268739" y="81105"/>
                      <a:pt x="227669" y="40743"/>
                    </a:cubicBezTo>
                    <a:cubicBezTo>
                      <a:pt x="190848" y="3922"/>
                      <a:pt x="138449" y="-8115"/>
                      <a:pt x="92423" y="5339"/>
                    </a:cubicBezTo>
                    <a:moveTo>
                      <a:pt x="99504" y="49949"/>
                    </a:moveTo>
                    <a:cubicBezTo>
                      <a:pt x="108709" y="51365"/>
                      <a:pt x="117206" y="55613"/>
                      <a:pt x="124287" y="62694"/>
                    </a:cubicBezTo>
                    <a:cubicBezTo>
                      <a:pt x="141281" y="79689"/>
                      <a:pt x="141990" y="106596"/>
                      <a:pt x="124995" y="122882"/>
                    </a:cubicBezTo>
                    <a:cubicBezTo>
                      <a:pt x="108709" y="139169"/>
                      <a:pt x="81801" y="138461"/>
                      <a:pt x="64807" y="121466"/>
                    </a:cubicBezTo>
                    <a:cubicBezTo>
                      <a:pt x="47813" y="104472"/>
                      <a:pt x="47813" y="77564"/>
                      <a:pt x="64099" y="61278"/>
                    </a:cubicBezTo>
                    <a:cubicBezTo>
                      <a:pt x="66931" y="58446"/>
                      <a:pt x="69764" y="56321"/>
                      <a:pt x="73304" y="54197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F537B6E-3446-421F-9E7B-0069DABFCB7A}"/>
                  </a:ext>
                </a:extLst>
              </p:cNvPr>
              <p:cNvSpPr/>
              <p:nvPr/>
            </p:nvSpPr>
            <p:spPr>
              <a:xfrm>
                <a:off x="2209924" y="2565026"/>
                <a:ext cx="312729" cy="521158"/>
              </a:xfrm>
              <a:custGeom>
                <a:avLst/>
                <a:gdLst>
                  <a:gd name="connsiteX0" fmla="*/ 30907 w 312729"/>
                  <a:gd name="connsiteY0" fmla="*/ 0 h 521158"/>
                  <a:gd name="connsiteX1" fmla="*/ 2584 w 312729"/>
                  <a:gd name="connsiteY1" fmla="*/ 59480 h 521158"/>
                  <a:gd name="connsiteX2" fmla="*/ 6832 w 312729"/>
                  <a:gd name="connsiteY2" fmla="*/ 128165 h 521158"/>
                  <a:gd name="connsiteX3" fmla="*/ 52858 w 312729"/>
                  <a:gd name="connsiteY3" fmla="*/ 195434 h 521158"/>
                  <a:gd name="connsiteX4" fmla="*/ 125084 w 312729"/>
                  <a:gd name="connsiteY4" fmla="*/ 224466 h 521158"/>
                  <a:gd name="connsiteX5" fmla="*/ 212180 w 312729"/>
                  <a:gd name="connsiteY5" fmla="*/ 474424 h 521158"/>
                  <a:gd name="connsiteX6" fmla="*/ 251834 w 312729"/>
                  <a:gd name="connsiteY6" fmla="*/ 497791 h 521158"/>
                  <a:gd name="connsiteX7" fmla="*/ 291487 w 312729"/>
                  <a:gd name="connsiteY7" fmla="*/ 521159 h 521158"/>
                  <a:gd name="connsiteX8" fmla="*/ 302108 w 312729"/>
                  <a:gd name="connsiteY8" fmla="*/ 508413 h 521158"/>
                  <a:gd name="connsiteX9" fmla="*/ 312730 w 312729"/>
                  <a:gd name="connsiteY9" fmla="*/ 495667 h 521158"/>
                  <a:gd name="connsiteX10" fmla="*/ 268120 w 312729"/>
                  <a:gd name="connsiteY10" fmla="*/ 352632 h 521158"/>
                  <a:gd name="connsiteX11" fmla="*/ 223510 w 312729"/>
                  <a:gd name="connsiteY11" fmla="*/ 209596 h 5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729" h="521158">
                    <a:moveTo>
                      <a:pt x="30907" y="0"/>
                    </a:moveTo>
                    <a:cubicBezTo>
                      <a:pt x="16745" y="16994"/>
                      <a:pt x="6832" y="37529"/>
                      <a:pt x="2584" y="59480"/>
                    </a:cubicBezTo>
                    <a:cubicBezTo>
                      <a:pt x="-1665" y="81431"/>
                      <a:pt x="-957" y="104798"/>
                      <a:pt x="6832" y="128165"/>
                    </a:cubicBezTo>
                    <a:cubicBezTo>
                      <a:pt x="15329" y="155781"/>
                      <a:pt x="32324" y="178440"/>
                      <a:pt x="52858" y="195434"/>
                    </a:cubicBezTo>
                    <a:cubicBezTo>
                      <a:pt x="73393" y="212429"/>
                      <a:pt x="98885" y="222342"/>
                      <a:pt x="125084" y="224466"/>
                    </a:cubicBezTo>
                    <a:lnTo>
                      <a:pt x="212180" y="474424"/>
                    </a:lnTo>
                    <a:lnTo>
                      <a:pt x="251834" y="497791"/>
                    </a:lnTo>
                    <a:lnTo>
                      <a:pt x="291487" y="521159"/>
                    </a:lnTo>
                    <a:lnTo>
                      <a:pt x="302108" y="508413"/>
                    </a:lnTo>
                    <a:lnTo>
                      <a:pt x="312730" y="495667"/>
                    </a:lnTo>
                    <a:lnTo>
                      <a:pt x="268120" y="352632"/>
                    </a:lnTo>
                    <a:lnTo>
                      <a:pt x="223510" y="209596"/>
                    </a:ln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48E7D59-02F2-47F9-AEB2-9D34282D54EE}"/>
                  </a:ext>
                </a:extLst>
              </p:cNvPr>
              <p:cNvSpPr/>
              <p:nvPr/>
            </p:nvSpPr>
            <p:spPr>
              <a:xfrm>
                <a:off x="2111250" y="2408537"/>
                <a:ext cx="243585" cy="235087"/>
              </a:xfrm>
              <a:custGeom>
                <a:avLst/>
                <a:gdLst>
                  <a:gd name="connsiteX0" fmla="*/ 241461 w 243585"/>
                  <a:gd name="connsiteY0" fmla="*/ 144452 h 235087"/>
                  <a:gd name="connsiteX1" fmla="*/ 243585 w 243585"/>
                  <a:gd name="connsiteY1" fmla="*/ 121793 h 235087"/>
                  <a:gd name="connsiteX2" fmla="*/ 121793 w 243585"/>
                  <a:gd name="connsiteY2" fmla="*/ 0 h 235087"/>
                  <a:gd name="connsiteX3" fmla="*/ 0 w 243585"/>
                  <a:gd name="connsiteY3" fmla="*/ 121793 h 235087"/>
                  <a:gd name="connsiteX4" fmla="*/ 79307 w 243585"/>
                  <a:gd name="connsiteY4" fmla="*/ 235088 h 23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85" h="235087">
                    <a:moveTo>
                      <a:pt x="241461" y="144452"/>
                    </a:moveTo>
                    <a:cubicBezTo>
                      <a:pt x="242877" y="137371"/>
                      <a:pt x="243585" y="129582"/>
                      <a:pt x="243585" y="121793"/>
                    </a:cubicBezTo>
                    <a:cubicBezTo>
                      <a:pt x="243585" y="54523"/>
                      <a:pt x="189062" y="0"/>
                      <a:pt x="121793" y="0"/>
                    </a:cubicBezTo>
                    <a:cubicBezTo>
                      <a:pt x="54523" y="0"/>
                      <a:pt x="0" y="54523"/>
                      <a:pt x="0" y="121793"/>
                    </a:cubicBezTo>
                    <a:cubicBezTo>
                      <a:pt x="0" y="174192"/>
                      <a:pt x="33281" y="217385"/>
                      <a:pt x="79307" y="235088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8341D1D2-F7F8-44B7-B09A-F83998C8920E}"/>
                  </a:ext>
                </a:extLst>
              </p:cNvPr>
              <p:cNvGrpSpPr/>
              <p:nvPr/>
            </p:nvGrpSpPr>
            <p:grpSpPr>
              <a:xfrm>
                <a:off x="2492206" y="2739218"/>
                <a:ext cx="148699" cy="143035"/>
                <a:chOff x="2492206" y="2739218"/>
                <a:chExt cx="148699" cy="143035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8C87C5FC-C675-4F1F-9156-812A6F50FC30}"/>
                    </a:ext>
                  </a:extLst>
                </p:cNvPr>
                <p:cNvSpPr/>
                <p:nvPr/>
              </p:nvSpPr>
              <p:spPr>
                <a:xfrm>
                  <a:off x="2537524" y="2783120"/>
                  <a:ext cx="21242" cy="22659"/>
                </a:xfrm>
                <a:custGeom>
                  <a:avLst/>
                  <a:gdLst>
                    <a:gd name="connsiteX0" fmla="*/ 0 w 21242"/>
                    <a:gd name="connsiteY0" fmla="*/ 22659 h 22659"/>
                    <a:gd name="connsiteX1" fmla="*/ 21243 w 21242"/>
                    <a:gd name="connsiteY1" fmla="*/ 0 h 22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42" h="22659">
                      <a:moveTo>
                        <a:pt x="0" y="22659"/>
                      </a:moveTo>
                      <a:lnTo>
                        <a:pt x="21243" y="0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99FFEE-1E0F-4DE8-8A19-1BC7F869D1D4}"/>
                    </a:ext>
                  </a:extLst>
                </p:cNvPr>
                <p:cNvSpPr/>
                <p:nvPr/>
              </p:nvSpPr>
              <p:spPr>
                <a:xfrm>
                  <a:off x="2492206" y="2739218"/>
                  <a:ext cx="23367" cy="23367"/>
                </a:xfrm>
                <a:custGeom>
                  <a:avLst/>
                  <a:gdLst>
                    <a:gd name="connsiteX0" fmla="*/ 23367 w 23367"/>
                    <a:gd name="connsiteY0" fmla="*/ 0 h 23367"/>
                    <a:gd name="connsiteX1" fmla="*/ 0 w 23367"/>
                    <a:gd name="connsiteY1" fmla="*/ 23367 h 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67" h="23367">
                      <a:moveTo>
                        <a:pt x="23367" y="0"/>
                      </a:moveTo>
                      <a:lnTo>
                        <a:pt x="0" y="23367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A282CD5-01C1-40D7-8528-E82EED2F3002}"/>
                    </a:ext>
                  </a:extLst>
                </p:cNvPr>
                <p:cNvSpPr/>
                <p:nvPr/>
              </p:nvSpPr>
              <p:spPr>
                <a:xfrm>
                  <a:off x="2619663" y="2859594"/>
                  <a:ext cx="21242" cy="22659"/>
                </a:xfrm>
                <a:custGeom>
                  <a:avLst/>
                  <a:gdLst>
                    <a:gd name="connsiteX0" fmla="*/ 0 w 21242"/>
                    <a:gd name="connsiteY0" fmla="*/ 22659 h 22659"/>
                    <a:gd name="connsiteX1" fmla="*/ 21243 w 21242"/>
                    <a:gd name="connsiteY1" fmla="*/ 0 h 22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242" h="22659">
                      <a:moveTo>
                        <a:pt x="0" y="22659"/>
                      </a:moveTo>
                      <a:lnTo>
                        <a:pt x="21243" y="0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458391D8-F992-4023-9941-8128FF2440A0}"/>
                    </a:ext>
                  </a:extLst>
                </p:cNvPr>
                <p:cNvSpPr/>
                <p:nvPr/>
              </p:nvSpPr>
              <p:spPr>
                <a:xfrm>
                  <a:off x="2576470" y="2818524"/>
                  <a:ext cx="23367" cy="23367"/>
                </a:xfrm>
                <a:custGeom>
                  <a:avLst/>
                  <a:gdLst>
                    <a:gd name="connsiteX0" fmla="*/ 23367 w 23367"/>
                    <a:gd name="connsiteY0" fmla="*/ 0 h 23367"/>
                    <a:gd name="connsiteX1" fmla="*/ 0 w 23367"/>
                    <a:gd name="connsiteY1" fmla="*/ 23367 h 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67" h="23367">
                      <a:moveTo>
                        <a:pt x="23367" y="0"/>
                      </a:moveTo>
                      <a:lnTo>
                        <a:pt x="0" y="23367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341D1D2-F7F8-44B7-B09A-F83998C8920E}"/>
                  </a:ext>
                </a:extLst>
              </p:cNvPr>
              <p:cNvGrpSpPr/>
              <p:nvPr/>
            </p:nvGrpSpPr>
            <p:grpSpPr>
              <a:xfrm>
                <a:off x="2358376" y="2833395"/>
                <a:ext cx="88511" cy="174899"/>
                <a:chOff x="2358376" y="2833395"/>
                <a:chExt cx="88511" cy="17489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CA16A4F-E716-4B2C-9BC6-279D05119D4C}"/>
                    </a:ext>
                  </a:extLst>
                </p:cNvPr>
                <p:cNvSpPr/>
                <p:nvPr/>
              </p:nvSpPr>
              <p:spPr>
                <a:xfrm>
                  <a:off x="2378911" y="2891458"/>
                  <a:ext cx="29740" cy="11329"/>
                </a:xfrm>
                <a:custGeom>
                  <a:avLst/>
                  <a:gdLst>
                    <a:gd name="connsiteX0" fmla="*/ 0 w 29740"/>
                    <a:gd name="connsiteY0" fmla="*/ 11330 h 11329"/>
                    <a:gd name="connsiteX1" fmla="*/ 29740 w 29740"/>
                    <a:gd name="connsiteY1" fmla="*/ 0 h 11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740" h="11329">
                      <a:moveTo>
                        <a:pt x="0" y="11330"/>
                      </a:moveTo>
                      <a:lnTo>
                        <a:pt x="29740" y="0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884B910-7D52-4D47-9FE6-719242DD655F}"/>
                    </a:ext>
                  </a:extLst>
                </p:cNvPr>
                <p:cNvSpPr/>
                <p:nvPr/>
              </p:nvSpPr>
              <p:spPr>
                <a:xfrm>
                  <a:off x="2358376" y="2833395"/>
                  <a:ext cx="31864" cy="10621"/>
                </a:xfrm>
                <a:custGeom>
                  <a:avLst/>
                  <a:gdLst>
                    <a:gd name="connsiteX0" fmla="*/ 31864 w 31864"/>
                    <a:gd name="connsiteY0" fmla="*/ 0 h 10621"/>
                    <a:gd name="connsiteX1" fmla="*/ 0 w 31864"/>
                    <a:gd name="connsiteY1" fmla="*/ 10621 h 1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864" h="10621">
                      <a:moveTo>
                        <a:pt x="31864" y="0"/>
                      </a:moveTo>
                      <a:lnTo>
                        <a:pt x="0" y="10621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F5F93CC-64AC-46D6-94EB-F131ED1BE1F7}"/>
                    </a:ext>
                  </a:extLst>
                </p:cNvPr>
                <p:cNvSpPr/>
                <p:nvPr/>
              </p:nvSpPr>
              <p:spPr>
                <a:xfrm>
                  <a:off x="2417856" y="2997673"/>
                  <a:ext cx="29031" cy="10621"/>
                </a:xfrm>
                <a:custGeom>
                  <a:avLst/>
                  <a:gdLst>
                    <a:gd name="connsiteX0" fmla="*/ 0 w 29031"/>
                    <a:gd name="connsiteY0" fmla="*/ 10621 h 10621"/>
                    <a:gd name="connsiteX1" fmla="*/ 29032 w 29031"/>
                    <a:gd name="connsiteY1" fmla="*/ 0 h 1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031" h="10621">
                      <a:moveTo>
                        <a:pt x="0" y="10621"/>
                      </a:moveTo>
                      <a:lnTo>
                        <a:pt x="29032" y="0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776EAB6-A973-46CB-B620-042F57863820}"/>
                    </a:ext>
                  </a:extLst>
                </p:cNvPr>
                <p:cNvSpPr/>
                <p:nvPr/>
              </p:nvSpPr>
              <p:spPr>
                <a:xfrm>
                  <a:off x="2397321" y="2942441"/>
                  <a:ext cx="31864" cy="9913"/>
                </a:xfrm>
                <a:custGeom>
                  <a:avLst/>
                  <a:gdLst>
                    <a:gd name="connsiteX0" fmla="*/ 31864 w 31864"/>
                    <a:gd name="connsiteY0" fmla="*/ 0 h 9913"/>
                    <a:gd name="connsiteX1" fmla="*/ 0 w 31864"/>
                    <a:gd name="connsiteY1" fmla="*/ 9913 h 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864" h="9913">
                      <a:moveTo>
                        <a:pt x="31864" y="0"/>
                      </a:moveTo>
                      <a:lnTo>
                        <a:pt x="0" y="9913"/>
                      </a:lnTo>
                    </a:path>
                  </a:pathLst>
                </a:custGeom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9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ACF0-0725-42B4-AE88-1DF7AD178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98BF6-C913-48BA-BC1E-6B54C8DC5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9002AF-522E-4A53-9B73-D6ACBEB10A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768899"/>
            <a:ext cx="6211044" cy="586800"/>
          </a:xfrm>
        </p:spPr>
        <p:txBody>
          <a:bodyPr/>
          <a:lstStyle/>
          <a:p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E537A1F-79BB-41EB-B60A-9C71D25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7525158" cy="270424"/>
          </a:xfrm>
        </p:spPr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court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charlottenburg</a:t>
            </a:r>
            <a:endParaRPr lang="de-DE" dirty="0"/>
          </a:p>
        </p:txBody>
      </p:sp>
      <p:sp>
        <p:nvSpPr>
          <p:cNvPr id="235" name="Footer Placeholder 4">
            <a:extLst>
              <a:ext uri="{FF2B5EF4-FFF2-40B4-BE49-F238E27FC236}">
                <a16:creationId xmlns:a16="http://schemas.microsoft.com/office/drawing/2014/main" id="{B2581280-BD44-4C6B-9E78-B73AF60FD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E131C76-320F-428F-8940-94D99D19A6CE}"/>
              </a:ext>
            </a:extLst>
          </p:cNvPr>
          <p:cNvGrpSpPr/>
          <p:nvPr/>
        </p:nvGrpSpPr>
        <p:grpSpPr>
          <a:xfrm>
            <a:off x="1656000" y="918000"/>
            <a:ext cx="7210981" cy="5786939"/>
            <a:chOff x="1879408" y="1163378"/>
            <a:chExt cx="6503232" cy="5223637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F8352C8-7CD3-4D3E-A167-47E10F73F4F9}"/>
                </a:ext>
              </a:extLst>
            </p:cNvPr>
            <p:cNvGrpSpPr/>
            <p:nvPr/>
          </p:nvGrpSpPr>
          <p:grpSpPr>
            <a:xfrm>
              <a:off x="1879408" y="1163378"/>
              <a:ext cx="6503232" cy="5223637"/>
              <a:chOff x="1879408" y="1163378"/>
              <a:chExt cx="6503232" cy="5223637"/>
            </a:xfrm>
          </p:grpSpPr>
          <p:sp>
            <p:nvSpPr>
              <p:cNvPr id="149" name="Freeform 177">
                <a:extLst>
                  <a:ext uri="{FF2B5EF4-FFF2-40B4-BE49-F238E27FC236}">
                    <a16:creationId xmlns:a16="http://schemas.microsoft.com/office/drawing/2014/main" id="{5A5E881A-F17B-4F55-AC44-F9F9EC6D4B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38875" y="4913228"/>
                <a:ext cx="557249" cy="478430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6" y="24"/>
                  </a:cxn>
                  <a:cxn ang="0">
                    <a:pos x="90" y="30"/>
                  </a:cxn>
                  <a:cxn ang="0">
                    <a:pos x="86" y="34"/>
                  </a:cxn>
                  <a:cxn ang="0">
                    <a:pos x="70" y="32"/>
                  </a:cxn>
                  <a:cxn ang="0">
                    <a:pos x="54" y="30"/>
                  </a:cxn>
                  <a:cxn ang="0">
                    <a:pos x="48" y="28"/>
                  </a:cxn>
                  <a:cxn ang="0">
                    <a:pos x="36" y="30"/>
                  </a:cxn>
                  <a:cxn ang="0">
                    <a:pos x="38" y="38"/>
                  </a:cxn>
                  <a:cxn ang="0">
                    <a:pos x="42" y="50"/>
                  </a:cxn>
                  <a:cxn ang="0">
                    <a:pos x="46" y="56"/>
                  </a:cxn>
                  <a:cxn ang="0">
                    <a:pos x="56" y="64"/>
                  </a:cxn>
                  <a:cxn ang="0">
                    <a:pos x="62" y="68"/>
                  </a:cxn>
                  <a:cxn ang="0">
                    <a:pos x="60" y="74"/>
                  </a:cxn>
                  <a:cxn ang="0">
                    <a:pos x="48" y="64"/>
                  </a:cxn>
                  <a:cxn ang="0">
                    <a:pos x="36" y="56"/>
                  </a:cxn>
                  <a:cxn ang="0">
                    <a:pos x="28" y="48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2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8"/>
                  </a:cxn>
                  <a:cxn ang="0">
                    <a:pos x="46" y="0"/>
                  </a:cxn>
                  <a:cxn ang="0">
                    <a:pos x="54" y="8"/>
                  </a:cxn>
                  <a:cxn ang="0">
                    <a:pos x="66" y="18"/>
                  </a:cxn>
                  <a:cxn ang="0">
                    <a:pos x="74" y="18"/>
                  </a:cxn>
                  <a:cxn ang="0">
                    <a:pos x="84" y="16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0" name="Freeform 10">
                <a:extLst>
                  <a:ext uri="{FF2B5EF4-FFF2-40B4-BE49-F238E27FC236}">
                    <a16:creationId xmlns:a16="http://schemas.microsoft.com/office/drawing/2014/main" id="{F5825856-21DA-4721-8B8B-615A12EBC2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630077" y="2651646"/>
                <a:ext cx="1027812" cy="530154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0" y="28"/>
                  </a:cxn>
                  <a:cxn ang="0">
                    <a:pos x="6" y="18"/>
                  </a:cxn>
                  <a:cxn ang="0">
                    <a:pos x="10" y="10"/>
                  </a:cxn>
                  <a:cxn ang="0">
                    <a:pos x="20" y="2"/>
                  </a:cxn>
                  <a:cxn ang="0">
                    <a:pos x="30" y="6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8" y="28"/>
                  </a:cxn>
                  <a:cxn ang="0">
                    <a:pos x="54" y="24"/>
                  </a:cxn>
                  <a:cxn ang="0">
                    <a:pos x="58" y="18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2" y="22"/>
                  </a:cxn>
                  <a:cxn ang="0">
                    <a:pos x="80" y="14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104" y="14"/>
                  </a:cxn>
                  <a:cxn ang="0">
                    <a:pos x="118" y="8"/>
                  </a:cxn>
                  <a:cxn ang="0">
                    <a:pos x="128" y="0"/>
                  </a:cxn>
                  <a:cxn ang="0">
                    <a:pos x="140" y="12"/>
                  </a:cxn>
                  <a:cxn ang="0">
                    <a:pos x="150" y="16"/>
                  </a:cxn>
                  <a:cxn ang="0">
                    <a:pos x="158" y="24"/>
                  </a:cxn>
                  <a:cxn ang="0">
                    <a:pos x="166" y="34"/>
                  </a:cxn>
                  <a:cxn ang="0">
                    <a:pos x="166" y="42"/>
                  </a:cxn>
                  <a:cxn ang="0">
                    <a:pos x="156" y="50"/>
                  </a:cxn>
                  <a:cxn ang="0">
                    <a:pos x="140" y="60"/>
                  </a:cxn>
                  <a:cxn ang="0">
                    <a:pos x="120" y="68"/>
                  </a:cxn>
                  <a:cxn ang="0">
                    <a:pos x="102" y="74"/>
                  </a:cxn>
                  <a:cxn ang="0">
                    <a:pos x="88" y="82"/>
                  </a:cxn>
                  <a:cxn ang="0">
                    <a:pos x="74" y="82"/>
                  </a:cxn>
                  <a:cxn ang="0">
                    <a:pos x="58" y="76"/>
                  </a:cxn>
                  <a:cxn ang="0">
                    <a:pos x="48" y="70"/>
                  </a:cxn>
                  <a:cxn ang="0">
                    <a:pos x="18" y="70"/>
                  </a:cxn>
                  <a:cxn ang="0">
                    <a:pos x="32" y="62"/>
                  </a:cxn>
                  <a:cxn ang="0">
                    <a:pos x="34" y="52"/>
                  </a:cxn>
                  <a:cxn ang="0">
                    <a:pos x="26" y="48"/>
                  </a:cxn>
                  <a:cxn ang="0">
                    <a:pos x="14" y="46"/>
                  </a:cxn>
                  <a:cxn ang="0">
                    <a:pos x="2" y="44"/>
                  </a:cxn>
                  <a:cxn ang="0">
                    <a:pos x="18" y="38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14" y="28"/>
                  </a:cxn>
                </a:cxnLst>
                <a:rect l="0" t="0" r="r" b="b"/>
                <a:pathLst>
                  <a:path w="166" h="82">
                    <a:moveTo>
                      <a:pt x="14" y="28"/>
                    </a:moveTo>
                    <a:lnTo>
                      <a:pt x="0" y="28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0" y="6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8" y="28"/>
                    </a:lnTo>
                    <a:lnTo>
                      <a:pt x="54" y="24"/>
                    </a:lnTo>
                    <a:lnTo>
                      <a:pt x="58" y="18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80" y="14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104" y="14"/>
                    </a:lnTo>
                    <a:lnTo>
                      <a:pt x="118" y="8"/>
                    </a:lnTo>
                    <a:lnTo>
                      <a:pt x="128" y="0"/>
                    </a:lnTo>
                    <a:lnTo>
                      <a:pt x="140" y="12"/>
                    </a:lnTo>
                    <a:lnTo>
                      <a:pt x="150" y="16"/>
                    </a:lnTo>
                    <a:lnTo>
                      <a:pt x="158" y="24"/>
                    </a:lnTo>
                    <a:lnTo>
                      <a:pt x="166" y="34"/>
                    </a:lnTo>
                    <a:lnTo>
                      <a:pt x="166" y="42"/>
                    </a:lnTo>
                    <a:lnTo>
                      <a:pt x="156" y="50"/>
                    </a:lnTo>
                    <a:lnTo>
                      <a:pt x="140" y="60"/>
                    </a:lnTo>
                    <a:lnTo>
                      <a:pt x="120" y="68"/>
                    </a:lnTo>
                    <a:lnTo>
                      <a:pt x="102" y="74"/>
                    </a:lnTo>
                    <a:lnTo>
                      <a:pt x="88" y="82"/>
                    </a:lnTo>
                    <a:lnTo>
                      <a:pt x="74" y="82"/>
                    </a:lnTo>
                    <a:lnTo>
                      <a:pt x="58" y="76"/>
                    </a:lnTo>
                    <a:lnTo>
                      <a:pt x="48" y="70"/>
                    </a:lnTo>
                    <a:lnTo>
                      <a:pt x="18" y="70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26" y="48"/>
                    </a:lnTo>
                    <a:lnTo>
                      <a:pt x="14" y="46"/>
                    </a:lnTo>
                    <a:lnTo>
                      <a:pt x="2" y="44"/>
                    </a:lnTo>
                    <a:lnTo>
                      <a:pt x="18" y="38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DD524214-42FB-4E73-8CF6-42D9713A8F7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490625" y="1163378"/>
                <a:ext cx="2544764" cy="2185258"/>
              </a:xfrm>
              <a:custGeom>
                <a:avLst/>
                <a:gdLst/>
                <a:ahLst/>
                <a:cxnLst>
                  <a:cxn ang="0">
                    <a:pos x="92" y="310"/>
                  </a:cxn>
                  <a:cxn ang="0">
                    <a:pos x="82" y="312"/>
                  </a:cxn>
                  <a:cxn ang="0">
                    <a:pos x="62" y="328"/>
                  </a:cxn>
                  <a:cxn ang="0">
                    <a:pos x="24" y="334"/>
                  </a:cxn>
                  <a:cxn ang="0">
                    <a:pos x="10" y="316"/>
                  </a:cxn>
                  <a:cxn ang="0">
                    <a:pos x="16" y="302"/>
                  </a:cxn>
                  <a:cxn ang="0">
                    <a:pos x="4" y="296"/>
                  </a:cxn>
                  <a:cxn ang="0">
                    <a:pos x="8" y="280"/>
                  </a:cxn>
                  <a:cxn ang="0">
                    <a:pos x="0" y="250"/>
                  </a:cxn>
                  <a:cxn ang="0">
                    <a:pos x="26" y="230"/>
                  </a:cxn>
                  <a:cxn ang="0">
                    <a:pos x="56" y="220"/>
                  </a:cxn>
                  <a:cxn ang="0">
                    <a:pos x="70" y="208"/>
                  </a:cxn>
                  <a:cxn ang="0">
                    <a:pos x="98" y="202"/>
                  </a:cxn>
                  <a:cxn ang="0">
                    <a:pos x="84" y="204"/>
                  </a:cxn>
                  <a:cxn ang="0">
                    <a:pos x="92" y="184"/>
                  </a:cxn>
                  <a:cxn ang="0">
                    <a:pos x="113" y="164"/>
                  </a:cxn>
                  <a:cxn ang="0">
                    <a:pos x="137" y="134"/>
                  </a:cxn>
                  <a:cxn ang="0">
                    <a:pos x="157" y="106"/>
                  </a:cxn>
                  <a:cxn ang="0">
                    <a:pos x="175" y="86"/>
                  </a:cxn>
                  <a:cxn ang="0">
                    <a:pos x="185" y="72"/>
                  </a:cxn>
                  <a:cxn ang="0">
                    <a:pos x="163" y="78"/>
                  </a:cxn>
                  <a:cxn ang="0">
                    <a:pos x="165" y="62"/>
                  </a:cxn>
                  <a:cxn ang="0">
                    <a:pos x="183" y="64"/>
                  </a:cxn>
                  <a:cxn ang="0">
                    <a:pos x="203" y="60"/>
                  </a:cxn>
                  <a:cxn ang="0">
                    <a:pos x="199" y="44"/>
                  </a:cxn>
                  <a:cxn ang="0">
                    <a:pos x="225" y="30"/>
                  </a:cxn>
                  <a:cxn ang="0">
                    <a:pos x="243" y="40"/>
                  </a:cxn>
                  <a:cxn ang="0">
                    <a:pos x="267" y="38"/>
                  </a:cxn>
                  <a:cxn ang="0">
                    <a:pos x="285" y="24"/>
                  </a:cxn>
                  <a:cxn ang="0">
                    <a:pos x="291" y="36"/>
                  </a:cxn>
                  <a:cxn ang="0">
                    <a:pos x="309" y="16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343" y="22"/>
                  </a:cxn>
                  <a:cxn ang="0">
                    <a:pos x="373" y="6"/>
                  </a:cxn>
                  <a:cxn ang="0">
                    <a:pos x="387" y="10"/>
                  </a:cxn>
                  <a:cxn ang="0">
                    <a:pos x="401" y="32"/>
                  </a:cxn>
                  <a:cxn ang="0">
                    <a:pos x="397" y="44"/>
                  </a:cxn>
                  <a:cxn ang="0">
                    <a:pos x="387" y="52"/>
                  </a:cxn>
                  <a:cxn ang="0">
                    <a:pos x="355" y="30"/>
                  </a:cxn>
                  <a:cxn ang="0">
                    <a:pos x="333" y="44"/>
                  </a:cxn>
                  <a:cxn ang="0">
                    <a:pos x="317" y="72"/>
                  </a:cxn>
                  <a:cxn ang="0">
                    <a:pos x="275" y="68"/>
                  </a:cxn>
                  <a:cxn ang="0">
                    <a:pos x="261" y="52"/>
                  </a:cxn>
                  <a:cxn ang="0">
                    <a:pos x="241" y="62"/>
                  </a:cxn>
                  <a:cxn ang="0">
                    <a:pos x="227" y="78"/>
                  </a:cxn>
                  <a:cxn ang="0">
                    <a:pos x="213" y="72"/>
                  </a:cxn>
                  <a:cxn ang="0">
                    <a:pos x="195" y="86"/>
                  </a:cxn>
                  <a:cxn ang="0">
                    <a:pos x="183" y="114"/>
                  </a:cxn>
                  <a:cxn ang="0">
                    <a:pos x="169" y="136"/>
                  </a:cxn>
                  <a:cxn ang="0">
                    <a:pos x="153" y="154"/>
                  </a:cxn>
                  <a:cxn ang="0">
                    <a:pos x="149" y="184"/>
                  </a:cxn>
                  <a:cxn ang="0">
                    <a:pos x="113" y="198"/>
                  </a:cxn>
                  <a:cxn ang="0">
                    <a:pos x="125" y="254"/>
                  </a:cxn>
                  <a:cxn ang="0">
                    <a:pos x="113" y="268"/>
                  </a:cxn>
                  <a:cxn ang="0">
                    <a:pos x="121" y="288"/>
                  </a:cxn>
                  <a:cxn ang="0">
                    <a:pos x="113" y="312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2" name="Freeform 153">
                <a:extLst>
                  <a:ext uri="{FF2B5EF4-FFF2-40B4-BE49-F238E27FC236}">
                    <a16:creationId xmlns:a16="http://schemas.microsoft.com/office/drawing/2014/main" id="{87EB4B6F-176C-4536-9396-CAB22052A0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69497" y="3581385"/>
                <a:ext cx="557249" cy="3491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2"/>
                  </a:cxn>
                  <a:cxn ang="0">
                    <a:pos x="62" y="0"/>
                  </a:cxn>
                  <a:cxn ang="0">
                    <a:pos x="90" y="18"/>
                  </a:cxn>
                  <a:cxn ang="0">
                    <a:pos x="90" y="30"/>
                  </a:cxn>
                  <a:cxn ang="0">
                    <a:pos x="76" y="34"/>
                  </a:cxn>
                  <a:cxn ang="0">
                    <a:pos x="74" y="50"/>
                  </a:cxn>
                  <a:cxn ang="0">
                    <a:pos x="58" y="52"/>
                  </a:cxn>
                  <a:cxn ang="0">
                    <a:pos x="38" y="54"/>
                  </a:cxn>
                  <a:cxn ang="0">
                    <a:pos x="28" y="44"/>
                  </a:cxn>
                  <a:cxn ang="0">
                    <a:pos x="30" y="34"/>
                  </a:cxn>
                  <a:cxn ang="0">
                    <a:pos x="20" y="30"/>
                  </a:cxn>
                  <a:cxn ang="0">
                    <a:pos x="4" y="26"/>
                  </a:cxn>
                  <a:cxn ang="0">
                    <a:pos x="0" y="4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3" name="Freeform 154">
                <a:extLst>
                  <a:ext uri="{FF2B5EF4-FFF2-40B4-BE49-F238E27FC236}">
                    <a16:creationId xmlns:a16="http://schemas.microsoft.com/office/drawing/2014/main" id="{D82E2EED-71B2-44D0-AE48-F12DC21AC24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933278" y="3749481"/>
                <a:ext cx="321966" cy="12930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20"/>
                  </a:cxn>
                  <a:cxn ang="0">
                    <a:pos x="50" y="1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24" y="8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4" name="Freeform 157">
                <a:extLst>
                  <a:ext uri="{FF2B5EF4-FFF2-40B4-BE49-F238E27FC236}">
                    <a16:creationId xmlns:a16="http://schemas.microsoft.com/office/drawing/2014/main" id="{5407AB6E-5153-4BDE-98CE-F874163D5F1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215143" y="3762416"/>
                <a:ext cx="235283" cy="15516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2"/>
                  </a:cxn>
                  <a:cxn ang="0">
                    <a:pos x="34" y="8"/>
                  </a:cxn>
                  <a:cxn ang="0">
                    <a:pos x="38" y="16"/>
                  </a:cxn>
                  <a:cxn ang="0">
                    <a:pos x="34" y="24"/>
                  </a:cxn>
                  <a:cxn ang="0">
                    <a:pos x="22" y="24"/>
                  </a:cxn>
                  <a:cxn ang="0">
                    <a:pos x="16" y="18"/>
                  </a:cxn>
                  <a:cxn ang="0">
                    <a:pos x="8" y="22"/>
                  </a:cxn>
                  <a:cxn ang="0">
                    <a:pos x="0" y="18"/>
                  </a:cxn>
                  <a:cxn ang="0">
                    <a:pos x="4" y="8"/>
                  </a:cxn>
                  <a:cxn ang="0">
                    <a:pos x="12" y="0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5" name="Freeform 163">
                <a:extLst>
                  <a:ext uri="{FF2B5EF4-FFF2-40B4-BE49-F238E27FC236}">
                    <a16:creationId xmlns:a16="http://schemas.microsoft.com/office/drawing/2014/main" id="{8E4E354B-6EC8-407A-BA13-F5A7F0290D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862127" y="5404594"/>
                <a:ext cx="86683" cy="16809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0" y="0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6" name="Freeform 164">
                <a:extLst>
                  <a:ext uri="{FF2B5EF4-FFF2-40B4-BE49-F238E27FC236}">
                    <a16:creationId xmlns:a16="http://schemas.microsoft.com/office/drawing/2014/main" id="{EA991BD7-E1EA-4C3D-B838-0329259DEF9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824982" y="5624407"/>
                <a:ext cx="123831" cy="24568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26"/>
                  </a:cxn>
                  <a:cxn ang="0">
                    <a:pos x="4" y="36"/>
                  </a:cxn>
                  <a:cxn ang="0">
                    <a:pos x="10" y="38"/>
                  </a:cxn>
                  <a:cxn ang="0">
                    <a:pos x="14" y="34"/>
                  </a:cxn>
                  <a:cxn ang="0">
                    <a:pos x="20" y="28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0" y="0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7" name="Freeform 178">
                <a:extLst>
                  <a:ext uri="{FF2B5EF4-FFF2-40B4-BE49-F238E27FC236}">
                    <a16:creationId xmlns:a16="http://schemas.microsoft.com/office/drawing/2014/main" id="{FFFD1D2A-41FB-4349-991C-C4AC844644A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561778" y="5094258"/>
                <a:ext cx="371498" cy="33619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6" y="2"/>
                  </a:cxn>
                  <a:cxn ang="0">
                    <a:pos x="50" y="6"/>
                  </a:cxn>
                  <a:cxn ang="0">
                    <a:pos x="56" y="6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60" y="26"/>
                  </a:cxn>
                  <a:cxn ang="0">
                    <a:pos x="52" y="32"/>
                  </a:cxn>
                  <a:cxn ang="0">
                    <a:pos x="50" y="40"/>
                  </a:cxn>
                  <a:cxn ang="0">
                    <a:pos x="44" y="40"/>
                  </a:cxn>
                  <a:cxn ang="0">
                    <a:pos x="42" y="52"/>
                  </a:cxn>
                  <a:cxn ang="0">
                    <a:pos x="34" y="46"/>
                  </a:cxn>
                  <a:cxn ang="0">
                    <a:pos x="26" y="40"/>
                  </a:cxn>
                  <a:cxn ang="0">
                    <a:pos x="16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8" name="Freeform 179">
                <a:extLst>
                  <a:ext uri="{FF2B5EF4-FFF2-40B4-BE49-F238E27FC236}">
                    <a16:creationId xmlns:a16="http://schemas.microsoft.com/office/drawing/2014/main" id="{F66F6CCF-8EB8-4CA1-8006-F5628A8A69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821826" y="4990814"/>
                <a:ext cx="433414" cy="504289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6" y="72"/>
                  </a:cxn>
                  <a:cxn ang="0">
                    <a:pos x="0" y="6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18" y="42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6" y="8"/>
                  </a:cxn>
                  <a:cxn ang="0">
                    <a:pos x="42" y="16"/>
                  </a:cxn>
                  <a:cxn ang="0">
                    <a:pos x="50" y="28"/>
                  </a:cxn>
                  <a:cxn ang="0">
                    <a:pos x="66" y="30"/>
                  </a:cxn>
                  <a:cxn ang="0">
                    <a:pos x="66" y="40"/>
                  </a:cxn>
                  <a:cxn ang="0">
                    <a:pos x="60" y="44"/>
                  </a:cxn>
                  <a:cxn ang="0">
                    <a:pos x="66" y="52"/>
                  </a:cxn>
                  <a:cxn ang="0">
                    <a:pos x="70" y="58"/>
                  </a:cxn>
                  <a:cxn ang="0">
                    <a:pos x="64" y="70"/>
                  </a:cxn>
                  <a:cxn ang="0">
                    <a:pos x="54" y="72"/>
                  </a:cxn>
                  <a:cxn ang="0">
                    <a:pos x="44" y="76"/>
                  </a:cxn>
                  <a:cxn ang="0">
                    <a:pos x="36" y="76"/>
                  </a:cxn>
                  <a:cxn ang="0">
                    <a:pos x="28" y="70"/>
                  </a:cxn>
                  <a:cxn ang="0">
                    <a:pos x="20" y="68"/>
                  </a:cxn>
                  <a:cxn ang="0">
                    <a:pos x="16" y="72"/>
                  </a:cxn>
                  <a:cxn ang="0">
                    <a:pos x="14" y="78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9683B0FE-0F62-47AC-AC5B-EECC06E50C8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32341" y="5443381"/>
                <a:ext cx="247667" cy="20688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8"/>
                  </a:cxn>
                  <a:cxn ang="0">
                    <a:pos x="38" y="14"/>
                  </a:cxn>
                  <a:cxn ang="0">
                    <a:pos x="40" y="20"/>
                  </a:cxn>
                  <a:cxn ang="0">
                    <a:pos x="32" y="26"/>
                  </a:cxn>
                  <a:cxn ang="0">
                    <a:pos x="20" y="28"/>
                  </a:cxn>
                  <a:cxn ang="0">
                    <a:pos x="6" y="32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60E85777-C52E-4A5F-83B9-842F4A4BD06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252193" y="5986458"/>
                <a:ext cx="260049" cy="15516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36" y="10"/>
                  </a:cxn>
                  <a:cxn ang="0">
                    <a:pos x="38" y="18"/>
                  </a:cxn>
                  <a:cxn ang="0">
                    <a:pos x="34" y="24"/>
                  </a:cxn>
                  <a:cxn ang="0">
                    <a:pos x="26" y="16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2" h="24">
                    <a:moveTo>
                      <a:pt x="2" y="0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6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1" name="Freeform 190">
                <a:extLst>
                  <a:ext uri="{FF2B5EF4-FFF2-40B4-BE49-F238E27FC236}">
                    <a16:creationId xmlns:a16="http://schemas.microsoft.com/office/drawing/2014/main" id="{FB118B2F-D3D9-484F-8588-F811C9B22B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908551" y="5430457"/>
                <a:ext cx="160983" cy="36205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8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24" y="30"/>
                  </a:cxn>
                  <a:cxn ang="0">
                    <a:pos x="26" y="34"/>
                  </a:cxn>
                  <a:cxn ang="0">
                    <a:pos x="26" y="38"/>
                  </a:cxn>
                  <a:cxn ang="0">
                    <a:pos x="22" y="44"/>
                  </a:cxn>
                  <a:cxn ang="0">
                    <a:pos x="12" y="56"/>
                  </a:cxn>
                  <a:cxn ang="0">
                    <a:pos x="2" y="40"/>
                  </a:cxn>
                  <a:cxn ang="0">
                    <a:pos x="4" y="28"/>
                  </a:cxn>
                  <a:cxn ang="0">
                    <a:pos x="2" y="18"/>
                  </a:cxn>
                  <a:cxn ang="0">
                    <a:pos x="0" y="12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2" name="Freeform 158">
                <a:extLst>
                  <a:ext uri="{FF2B5EF4-FFF2-40B4-BE49-F238E27FC236}">
                    <a16:creationId xmlns:a16="http://schemas.microsoft.com/office/drawing/2014/main" id="{5EC90C87-F26D-45BB-B77E-ABB2A6D8C30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92256" y="3878788"/>
                <a:ext cx="408649" cy="400844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4" y="44"/>
                  </a:cxn>
                  <a:cxn ang="0">
                    <a:pos x="48" y="48"/>
                  </a:cxn>
                  <a:cxn ang="0">
                    <a:pos x="36" y="52"/>
                  </a:cxn>
                  <a:cxn ang="0">
                    <a:pos x="26" y="58"/>
                  </a:cxn>
                  <a:cxn ang="0">
                    <a:pos x="18" y="62"/>
                  </a:cxn>
                  <a:cxn ang="0">
                    <a:pos x="8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2" y="30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4" y="24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52" y="0"/>
                  </a:cxn>
                  <a:cxn ang="0">
                    <a:pos x="58" y="6"/>
                  </a:cxn>
                  <a:cxn ang="0">
                    <a:pos x="64" y="12"/>
                  </a:cxn>
                  <a:cxn ang="0">
                    <a:pos x="66" y="26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3" name="Freeform 156">
                <a:extLst>
                  <a:ext uri="{FF2B5EF4-FFF2-40B4-BE49-F238E27FC236}">
                    <a16:creationId xmlns:a16="http://schemas.microsoft.com/office/drawing/2014/main" id="{BC509737-71ED-462E-A43D-1A32C7F5F32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13274" y="3245195"/>
                <a:ext cx="780146" cy="1241324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16" y="90"/>
                  </a:cxn>
                  <a:cxn ang="0">
                    <a:pos x="20" y="76"/>
                  </a:cxn>
                  <a:cxn ang="0">
                    <a:pos x="14" y="60"/>
                  </a:cxn>
                  <a:cxn ang="0">
                    <a:pos x="0" y="60"/>
                  </a:cxn>
                  <a:cxn ang="0">
                    <a:pos x="4" y="44"/>
                  </a:cxn>
                  <a:cxn ang="0">
                    <a:pos x="2" y="20"/>
                  </a:cxn>
                  <a:cxn ang="0">
                    <a:pos x="16" y="0"/>
                  </a:cxn>
                  <a:cxn ang="0">
                    <a:pos x="28" y="26"/>
                  </a:cxn>
                  <a:cxn ang="0">
                    <a:pos x="60" y="38"/>
                  </a:cxn>
                  <a:cxn ang="0">
                    <a:pos x="40" y="58"/>
                  </a:cxn>
                  <a:cxn ang="0">
                    <a:pos x="42" y="70"/>
                  </a:cxn>
                  <a:cxn ang="0">
                    <a:pos x="66" y="68"/>
                  </a:cxn>
                  <a:cxn ang="0">
                    <a:pos x="72" y="90"/>
                  </a:cxn>
                  <a:cxn ang="0">
                    <a:pos x="92" y="110"/>
                  </a:cxn>
                  <a:cxn ang="0">
                    <a:pos x="98" y="130"/>
                  </a:cxn>
                  <a:cxn ang="0">
                    <a:pos x="116" y="130"/>
                  </a:cxn>
                  <a:cxn ang="0">
                    <a:pos x="120" y="148"/>
                  </a:cxn>
                  <a:cxn ang="0">
                    <a:pos x="102" y="160"/>
                  </a:cxn>
                  <a:cxn ang="0">
                    <a:pos x="116" y="166"/>
                  </a:cxn>
                  <a:cxn ang="0">
                    <a:pos x="96" y="176"/>
                  </a:cxn>
                  <a:cxn ang="0">
                    <a:pos x="38" y="176"/>
                  </a:cxn>
                  <a:cxn ang="0">
                    <a:pos x="22" y="184"/>
                  </a:cxn>
                  <a:cxn ang="0">
                    <a:pos x="6" y="188"/>
                  </a:cxn>
                  <a:cxn ang="0">
                    <a:pos x="34" y="164"/>
                  </a:cxn>
                  <a:cxn ang="0">
                    <a:pos x="54" y="162"/>
                  </a:cxn>
                  <a:cxn ang="0">
                    <a:pos x="48" y="160"/>
                  </a:cxn>
                  <a:cxn ang="0">
                    <a:pos x="30" y="158"/>
                  </a:cxn>
                  <a:cxn ang="0">
                    <a:pos x="14" y="158"/>
                  </a:cxn>
                  <a:cxn ang="0">
                    <a:pos x="18" y="148"/>
                  </a:cxn>
                  <a:cxn ang="0">
                    <a:pos x="34" y="136"/>
                  </a:cxn>
                  <a:cxn ang="0">
                    <a:pos x="24" y="128"/>
                  </a:cxn>
                  <a:cxn ang="0">
                    <a:pos x="48" y="122"/>
                  </a:cxn>
                  <a:cxn ang="0">
                    <a:pos x="52" y="102"/>
                  </a:cxn>
                  <a:cxn ang="0">
                    <a:pos x="44" y="86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4" name="Freeform 160">
                <a:extLst>
                  <a:ext uri="{FF2B5EF4-FFF2-40B4-BE49-F238E27FC236}">
                    <a16:creationId xmlns:a16="http://schemas.microsoft.com/office/drawing/2014/main" id="{00158DDF-A964-4FE1-9155-DC85044596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37122" y="4331360"/>
                <a:ext cx="1263100" cy="1112028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52" y="24"/>
                  </a:cxn>
                  <a:cxn ang="0">
                    <a:pos x="162" y="32"/>
                  </a:cxn>
                  <a:cxn ang="0">
                    <a:pos x="180" y="36"/>
                  </a:cxn>
                  <a:cxn ang="0">
                    <a:pos x="202" y="40"/>
                  </a:cxn>
                  <a:cxn ang="0">
                    <a:pos x="198" y="56"/>
                  </a:cxn>
                  <a:cxn ang="0">
                    <a:pos x="194" y="70"/>
                  </a:cxn>
                  <a:cxn ang="0">
                    <a:pos x="188" y="74"/>
                  </a:cxn>
                  <a:cxn ang="0">
                    <a:pos x="170" y="96"/>
                  </a:cxn>
                  <a:cxn ang="0">
                    <a:pos x="186" y="106"/>
                  </a:cxn>
                  <a:cxn ang="0">
                    <a:pos x="188" y="116"/>
                  </a:cxn>
                  <a:cxn ang="0">
                    <a:pos x="186" y="140"/>
                  </a:cxn>
                  <a:cxn ang="0">
                    <a:pos x="194" y="148"/>
                  </a:cxn>
                  <a:cxn ang="0">
                    <a:pos x="182" y="158"/>
                  </a:cxn>
                  <a:cxn ang="0">
                    <a:pos x="160" y="156"/>
                  </a:cxn>
                  <a:cxn ang="0">
                    <a:pos x="138" y="152"/>
                  </a:cxn>
                  <a:cxn ang="0">
                    <a:pos x="122" y="162"/>
                  </a:cxn>
                  <a:cxn ang="0">
                    <a:pos x="106" y="172"/>
                  </a:cxn>
                  <a:cxn ang="0">
                    <a:pos x="80" y="168"/>
                  </a:cxn>
                  <a:cxn ang="0">
                    <a:pos x="50" y="156"/>
                  </a:cxn>
                  <a:cxn ang="0">
                    <a:pos x="56" y="128"/>
                  </a:cxn>
                  <a:cxn ang="0">
                    <a:pos x="64" y="116"/>
                  </a:cxn>
                  <a:cxn ang="0">
                    <a:pos x="44" y="90"/>
                  </a:cxn>
                  <a:cxn ang="0">
                    <a:pos x="36" y="76"/>
                  </a:cxn>
                  <a:cxn ang="0">
                    <a:pos x="18" y="66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26" y="48"/>
                  </a:cxn>
                  <a:cxn ang="0">
                    <a:pos x="40" y="50"/>
                  </a:cxn>
                  <a:cxn ang="0">
                    <a:pos x="54" y="46"/>
                  </a:cxn>
                  <a:cxn ang="0">
                    <a:pos x="48" y="30"/>
                  </a:cxn>
                  <a:cxn ang="0">
                    <a:pos x="62" y="36"/>
                  </a:cxn>
                  <a:cxn ang="0">
                    <a:pos x="84" y="28"/>
                  </a:cxn>
                  <a:cxn ang="0">
                    <a:pos x="106" y="18"/>
                  </a:cxn>
                  <a:cxn ang="0">
                    <a:pos x="116" y="0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5" name="Freeform 162">
                <a:extLst>
                  <a:ext uri="{FF2B5EF4-FFF2-40B4-BE49-F238E27FC236}">
                    <a16:creationId xmlns:a16="http://schemas.microsoft.com/office/drawing/2014/main" id="{A30B923C-FB91-493D-989E-DA4B261A97F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91316" y="5288214"/>
                <a:ext cx="1213566" cy="918067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46" y="2"/>
                  </a:cxn>
                  <a:cxn ang="0">
                    <a:pos x="66" y="4"/>
                  </a:cxn>
                  <a:cxn ang="0">
                    <a:pos x="78" y="8"/>
                  </a:cxn>
                  <a:cxn ang="0">
                    <a:pos x="96" y="6"/>
                  </a:cxn>
                  <a:cxn ang="0">
                    <a:pos x="114" y="8"/>
                  </a:cxn>
                  <a:cxn ang="0">
                    <a:pos x="122" y="8"/>
                  </a:cxn>
                  <a:cxn ang="0">
                    <a:pos x="136" y="14"/>
                  </a:cxn>
                  <a:cxn ang="0">
                    <a:pos x="152" y="20"/>
                  </a:cxn>
                  <a:cxn ang="0">
                    <a:pos x="164" y="18"/>
                  </a:cxn>
                  <a:cxn ang="0">
                    <a:pos x="178" y="24"/>
                  </a:cxn>
                  <a:cxn ang="0">
                    <a:pos x="194" y="24"/>
                  </a:cxn>
                  <a:cxn ang="0">
                    <a:pos x="196" y="28"/>
                  </a:cxn>
                  <a:cxn ang="0">
                    <a:pos x="194" y="38"/>
                  </a:cxn>
                  <a:cxn ang="0">
                    <a:pos x="188" y="42"/>
                  </a:cxn>
                  <a:cxn ang="0">
                    <a:pos x="178" y="48"/>
                  </a:cxn>
                  <a:cxn ang="0">
                    <a:pos x="166" y="48"/>
                  </a:cxn>
                  <a:cxn ang="0">
                    <a:pos x="160" y="58"/>
                  </a:cxn>
                  <a:cxn ang="0">
                    <a:pos x="150" y="68"/>
                  </a:cxn>
                  <a:cxn ang="0">
                    <a:pos x="144" y="76"/>
                  </a:cxn>
                  <a:cxn ang="0">
                    <a:pos x="142" y="86"/>
                  </a:cxn>
                  <a:cxn ang="0">
                    <a:pos x="146" y="96"/>
                  </a:cxn>
                  <a:cxn ang="0">
                    <a:pos x="140" y="102"/>
                  </a:cxn>
                  <a:cxn ang="0">
                    <a:pos x="132" y="114"/>
                  </a:cxn>
                  <a:cxn ang="0">
                    <a:pos x="122" y="116"/>
                  </a:cxn>
                  <a:cxn ang="0">
                    <a:pos x="116" y="126"/>
                  </a:cxn>
                  <a:cxn ang="0">
                    <a:pos x="102" y="132"/>
                  </a:cxn>
                  <a:cxn ang="0">
                    <a:pos x="86" y="132"/>
                  </a:cxn>
                  <a:cxn ang="0">
                    <a:pos x="74" y="134"/>
                  </a:cxn>
                  <a:cxn ang="0">
                    <a:pos x="62" y="140"/>
                  </a:cxn>
                  <a:cxn ang="0">
                    <a:pos x="56" y="142"/>
                  </a:cxn>
                  <a:cxn ang="0">
                    <a:pos x="46" y="136"/>
                  </a:cxn>
                  <a:cxn ang="0">
                    <a:pos x="44" y="128"/>
                  </a:cxn>
                  <a:cxn ang="0">
                    <a:pos x="38" y="124"/>
                  </a:cxn>
                  <a:cxn ang="0">
                    <a:pos x="32" y="124"/>
                  </a:cxn>
                  <a:cxn ang="0">
                    <a:pos x="28" y="114"/>
                  </a:cxn>
                  <a:cxn ang="0">
                    <a:pos x="34" y="110"/>
                  </a:cxn>
                  <a:cxn ang="0">
                    <a:pos x="30" y="98"/>
                  </a:cxn>
                  <a:cxn ang="0">
                    <a:pos x="36" y="94"/>
                  </a:cxn>
                  <a:cxn ang="0">
                    <a:pos x="30" y="86"/>
                  </a:cxn>
                  <a:cxn ang="0">
                    <a:pos x="30" y="82"/>
                  </a:cxn>
                  <a:cxn ang="0">
                    <a:pos x="36" y="78"/>
                  </a:cxn>
                  <a:cxn ang="0">
                    <a:pos x="38" y="74"/>
                  </a:cxn>
                  <a:cxn ang="0">
                    <a:pos x="38" y="50"/>
                  </a:cxn>
                  <a:cxn ang="0">
                    <a:pos x="48" y="48"/>
                  </a:cxn>
                  <a:cxn ang="0">
                    <a:pos x="50" y="42"/>
                  </a:cxn>
                  <a:cxn ang="0">
                    <a:pos x="44" y="34"/>
                  </a:cxn>
                  <a:cxn ang="0">
                    <a:pos x="22" y="36"/>
                  </a:cxn>
                  <a:cxn ang="0">
                    <a:pos x="16" y="30"/>
                  </a:cxn>
                  <a:cxn ang="0">
                    <a:pos x="10" y="28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Freeform 161">
                <a:extLst>
                  <a:ext uri="{FF2B5EF4-FFF2-40B4-BE49-F238E27FC236}">
                    <a16:creationId xmlns:a16="http://schemas.microsoft.com/office/drawing/2014/main" id="{BBF4DE58-5B90-4BDE-AA79-16D80D98B69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66560" y="5469244"/>
                <a:ext cx="334349" cy="620662"/>
              </a:xfrm>
              <a:custGeom>
                <a:avLst/>
                <a:gdLst/>
                <a:ahLst/>
                <a:cxnLst>
                  <a:cxn ang="0">
                    <a:pos x="36" y="96"/>
                  </a:cxn>
                  <a:cxn ang="0">
                    <a:pos x="24" y="96"/>
                  </a:cxn>
                  <a:cxn ang="0">
                    <a:pos x="12" y="96"/>
                  </a:cxn>
                  <a:cxn ang="0">
                    <a:pos x="12" y="88"/>
                  </a:cxn>
                  <a:cxn ang="0">
                    <a:pos x="12" y="72"/>
                  </a:cxn>
                  <a:cxn ang="0">
                    <a:pos x="8" y="70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10" y="40"/>
                  </a:cxn>
                  <a:cxn ang="0">
                    <a:pos x="14" y="26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6" y="8"/>
                  </a:cxn>
                  <a:cxn ang="0">
                    <a:pos x="38" y="6"/>
                  </a:cxn>
                  <a:cxn ang="0">
                    <a:pos x="48" y="6"/>
                  </a:cxn>
                  <a:cxn ang="0">
                    <a:pos x="54" y="14"/>
                  </a:cxn>
                  <a:cxn ang="0">
                    <a:pos x="52" y="20"/>
                  </a:cxn>
                  <a:cxn ang="0">
                    <a:pos x="42" y="22"/>
                  </a:cxn>
                  <a:cxn ang="0">
                    <a:pos x="42" y="3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4" y="54"/>
                  </a:cxn>
                  <a:cxn ang="0">
                    <a:pos x="34" y="58"/>
                  </a:cxn>
                  <a:cxn ang="0">
                    <a:pos x="40" y="66"/>
                  </a:cxn>
                  <a:cxn ang="0">
                    <a:pos x="34" y="70"/>
                  </a:cxn>
                  <a:cxn ang="0">
                    <a:pos x="36" y="76"/>
                  </a:cxn>
                  <a:cxn ang="0">
                    <a:pos x="38" y="82"/>
                  </a:cxn>
                  <a:cxn ang="0">
                    <a:pos x="32" y="86"/>
                  </a:cxn>
                  <a:cxn ang="0">
                    <a:pos x="36" y="96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7" name="Freeform 165">
                <a:extLst>
                  <a:ext uri="{FF2B5EF4-FFF2-40B4-BE49-F238E27FC236}">
                    <a16:creationId xmlns:a16="http://schemas.microsoft.com/office/drawing/2014/main" id="{B207A835-A1CE-4E33-8C8E-7F26B5764F9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55334" y="4292583"/>
                <a:ext cx="366706" cy="2425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2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50" y="4"/>
                  </a:cxn>
                  <a:cxn ang="0">
                    <a:pos x="56" y="12"/>
                  </a:cxn>
                  <a:cxn ang="0">
                    <a:pos x="60" y="20"/>
                  </a:cxn>
                  <a:cxn ang="0">
                    <a:pos x="58" y="26"/>
                  </a:cxn>
                  <a:cxn ang="0">
                    <a:pos x="52" y="26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38" y="34"/>
                  </a:cxn>
                  <a:cxn ang="0">
                    <a:pos x="36" y="30"/>
                  </a:cxn>
                  <a:cxn ang="0">
                    <a:pos x="24" y="26"/>
                  </a:cxn>
                  <a:cxn ang="0">
                    <a:pos x="10" y="14"/>
                  </a:cxn>
                  <a:cxn ang="0">
                    <a:pos x="0" y="6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8" name="Freeform 170">
                <a:extLst>
                  <a:ext uri="{FF2B5EF4-FFF2-40B4-BE49-F238E27FC236}">
                    <a16:creationId xmlns:a16="http://schemas.microsoft.com/office/drawing/2014/main" id="{4303FB42-93D0-4240-A405-0593642FB8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02070" y="3801211"/>
                <a:ext cx="885402" cy="1021511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36" y="32"/>
                  </a:cxn>
                  <a:cxn ang="0">
                    <a:pos x="40" y="26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4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2" y="6"/>
                  </a:cxn>
                  <a:cxn ang="0">
                    <a:pos x="64" y="12"/>
                  </a:cxn>
                  <a:cxn ang="0">
                    <a:pos x="74" y="16"/>
                  </a:cxn>
                  <a:cxn ang="0">
                    <a:pos x="80" y="20"/>
                  </a:cxn>
                  <a:cxn ang="0">
                    <a:pos x="89" y="22"/>
                  </a:cxn>
                  <a:cxn ang="0">
                    <a:pos x="95" y="16"/>
                  </a:cxn>
                  <a:cxn ang="0">
                    <a:pos x="109" y="12"/>
                  </a:cxn>
                  <a:cxn ang="0">
                    <a:pos x="117" y="10"/>
                  </a:cxn>
                  <a:cxn ang="0">
                    <a:pos x="119" y="16"/>
                  </a:cxn>
                  <a:cxn ang="0">
                    <a:pos x="131" y="24"/>
                  </a:cxn>
                  <a:cxn ang="0">
                    <a:pos x="135" y="34"/>
                  </a:cxn>
                  <a:cxn ang="0">
                    <a:pos x="131" y="46"/>
                  </a:cxn>
                  <a:cxn ang="0">
                    <a:pos x="139" y="50"/>
                  </a:cxn>
                  <a:cxn ang="0">
                    <a:pos x="137" y="60"/>
                  </a:cxn>
                  <a:cxn ang="0">
                    <a:pos x="139" y="74"/>
                  </a:cxn>
                  <a:cxn ang="0">
                    <a:pos x="143" y="82"/>
                  </a:cxn>
                  <a:cxn ang="0">
                    <a:pos x="137" y="84"/>
                  </a:cxn>
                  <a:cxn ang="0">
                    <a:pos x="129" y="86"/>
                  </a:cxn>
                  <a:cxn ang="0">
                    <a:pos x="119" y="90"/>
                  </a:cxn>
                  <a:cxn ang="0">
                    <a:pos x="107" y="94"/>
                  </a:cxn>
                  <a:cxn ang="0">
                    <a:pos x="95" y="100"/>
                  </a:cxn>
                  <a:cxn ang="0">
                    <a:pos x="103" y="110"/>
                  </a:cxn>
                  <a:cxn ang="0">
                    <a:pos x="111" y="120"/>
                  </a:cxn>
                  <a:cxn ang="0">
                    <a:pos x="123" y="128"/>
                  </a:cxn>
                  <a:cxn ang="0">
                    <a:pos x="123" y="134"/>
                  </a:cxn>
                  <a:cxn ang="0">
                    <a:pos x="115" y="138"/>
                  </a:cxn>
                  <a:cxn ang="0">
                    <a:pos x="107" y="142"/>
                  </a:cxn>
                  <a:cxn ang="0">
                    <a:pos x="107" y="150"/>
                  </a:cxn>
                  <a:cxn ang="0">
                    <a:pos x="95" y="150"/>
                  </a:cxn>
                  <a:cxn ang="0">
                    <a:pos x="85" y="156"/>
                  </a:cxn>
                  <a:cxn ang="0">
                    <a:pos x="56" y="158"/>
                  </a:cxn>
                  <a:cxn ang="0">
                    <a:pos x="58" y="154"/>
                  </a:cxn>
                  <a:cxn ang="0">
                    <a:pos x="56" y="152"/>
                  </a:cxn>
                  <a:cxn ang="0">
                    <a:pos x="48" y="150"/>
                  </a:cxn>
                  <a:cxn ang="0">
                    <a:pos x="38" y="152"/>
                  </a:cxn>
                  <a:cxn ang="0">
                    <a:pos x="28" y="152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32" y="126"/>
                  </a:cxn>
                  <a:cxn ang="0">
                    <a:pos x="30" y="122"/>
                  </a:cxn>
                  <a:cxn ang="0">
                    <a:pos x="12" y="122"/>
                  </a:cxn>
                  <a:cxn ang="0">
                    <a:pos x="8" y="118"/>
                  </a:cxn>
                  <a:cxn ang="0">
                    <a:pos x="2" y="114"/>
                  </a:cxn>
                  <a:cxn ang="0">
                    <a:pos x="4" y="106"/>
                  </a:cxn>
                  <a:cxn ang="0">
                    <a:pos x="2" y="102"/>
                  </a:cxn>
                  <a:cxn ang="0">
                    <a:pos x="4" y="96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12" y="60"/>
                  </a:cxn>
                  <a:cxn ang="0">
                    <a:pos x="12" y="50"/>
                  </a:cxn>
                  <a:cxn ang="0">
                    <a:pos x="16" y="44"/>
                  </a:cxn>
                  <a:cxn ang="0">
                    <a:pos x="10" y="30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9" name="Luxembourg">
                <a:extLst>
                  <a:ext uri="{FF2B5EF4-FFF2-40B4-BE49-F238E27FC236}">
                    <a16:creationId xmlns:a16="http://schemas.microsoft.com/office/drawing/2014/main" id="{DA75C108-5554-4AB3-97F8-3796797C0D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5567333" y="4427567"/>
                <a:ext cx="75193" cy="107211"/>
              </a:xfrm>
              <a:custGeom>
                <a:avLst/>
                <a:gdLst>
                  <a:gd name="connsiteX0" fmla="*/ 26752 w 26752"/>
                  <a:gd name="connsiteY0" fmla="*/ 5425 h 60193"/>
                  <a:gd name="connsiteX1" fmla="*/ 26752 w 26752"/>
                  <a:gd name="connsiteY1" fmla="*/ 5425 h 60193"/>
                  <a:gd name="connsiteX2" fmla="*/ 5321 w 26752"/>
                  <a:gd name="connsiteY2" fmla="*/ 662 h 60193"/>
                  <a:gd name="connsiteX3" fmla="*/ 558 w 26752"/>
                  <a:gd name="connsiteY3" fmla="*/ 7806 h 60193"/>
                  <a:gd name="connsiteX4" fmla="*/ 2940 w 26752"/>
                  <a:gd name="connsiteY4" fmla="*/ 24475 h 60193"/>
                  <a:gd name="connsiteX5" fmla="*/ 7702 w 26752"/>
                  <a:gd name="connsiteY5" fmla="*/ 48287 h 60193"/>
                  <a:gd name="connsiteX6" fmla="*/ 10083 w 26752"/>
                  <a:gd name="connsiteY6" fmla="*/ 55431 h 60193"/>
                  <a:gd name="connsiteX7" fmla="*/ 17227 w 26752"/>
                  <a:gd name="connsiteY7" fmla="*/ 60193 h 60193"/>
                  <a:gd name="connsiteX8" fmla="*/ 24371 w 26752"/>
                  <a:gd name="connsiteY8" fmla="*/ 36381 h 60193"/>
                  <a:gd name="connsiteX9" fmla="*/ 26752 w 26752"/>
                  <a:gd name="connsiteY9" fmla="*/ 29237 h 60193"/>
                  <a:gd name="connsiteX10" fmla="*/ 24371 w 26752"/>
                  <a:gd name="connsiteY10" fmla="*/ 7806 h 60193"/>
                  <a:gd name="connsiteX11" fmla="*/ 26752 w 26752"/>
                  <a:gd name="connsiteY11" fmla="*/ 5425 h 6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752" h="60193">
                    <a:moveTo>
                      <a:pt x="26752" y="5425"/>
                    </a:moveTo>
                    <a:lnTo>
                      <a:pt x="26752" y="5425"/>
                    </a:lnTo>
                    <a:cubicBezTo>
                      <a:pt x="19608" y="3837"/>
                      <a:pt x="12609" y="0"/>
                      <a:pt x="5321" y="662"/>
                    </a:cubicBezTo>
                    <a:cubicBezTo>
                      <a:pt x="2471" y="921"/>
                      <a:pt x="843" y="4958"/>
                      <a:pt x="558" y="7806"/>
                    </a:cubicBezTo>
                    <a:cubicBezTo>
                      <a:pt x="0" y="13391"/>
                      <a:pt x="1965" y="18948"/>
                      <a:pt x="2940" y="24475"/>
                    </a:cubicBezTo>
                    <a:cubicBezTo>
                      <a:pt x="4347" y="32446"/>
                      <a:pt x="5143" y="40608"/>
                      <a:pt x="7702" y="48287"/>
                    </a:cubicBezTo>
                    <a:cubicBezTo>
                      <a:pt x="8496" y="50668"/>
                      <a:pt x="8515" y="53471"/>
                      <a:pt x="10083" y="55431"/>
                    </a:cubicBezTo>
                    <a:cubicBezTo>
                      <a:pt x="11871" y="57666"/>
                      <a:pt x="14846" y="58606"/>
                      <a:pt x="17227" y="60193"/>
                    </a:cubicBezTo>
                    <a:cubicBezTo>
                      <a:pt x="20826" y="45794"/>
                      <a:pt x="18571" y="53779"/>
                      <a:pt x="24371" y="36381"/>
                    </a:cubicBezTo>
                    <a:lnTo>
                      <a:pt x="26752" y="29237"/>
                    </a:lnTo>
                    <a:cubicBezTo>
                      <a:pt x="25958" y="22093"/>
                      <a:pt x="25553" y="14896"/>
                      <a:pt x="24371" y="7806"/>
                    </a:cubicBezTo>
                    <a:cubicBezTo>
                      <a:pt x="23958" y="5330"/>
                      <a:pt x="26355" y="5822"/>
                      <a:pt x="26752" y="542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500"/>
              </a:p>
            </p:txBody>
          </p:sp>
          <p:sp>
            <p:nvSpPr>
              <p:cNvPr id="170" name="Freeform 182">
                <a:extLst>
                  <a:ext uri="{FF2B5EF4-FFF2-40B4-BE49-F238E27FC236}">
                    <a16:creationId xmlns:a16="http://schemas.microsoft.com/office/drawing/2014/main" id="{6346852E-3E50-40CE-AF0B-7C3241111ED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676388" y="4861502"/>
                <a:ext cx="1157839" cy="1137887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6" y="22"/>
                  </a:cxn>
                  <a:cxn ang="0">
                    <a:pos x="20" y="16"/>
                  </a:cxn>
                  <a:cxn ang="0">
                    <a:pos x="32" y="22"/>
                  </a:cxn>
                  <a:cxn ang="0">
                    <a:pos x="36" y="10"/>
                  </a:cxn>
                  <a:cxn ang="0">
                    <a:pos x="52" y="14"/>
                  </a:cxn>
                  <a:cxn ang="0">
                    <a:pos x="66" y="6"/>
                  </a:cxn>
                  <a:cxn ang="0">
                    <a:pos x="83" y="0"/>
                  </a:cxn>
                  <a:cxn ang="0">
                    <a:pos x="93" y="10"/>
                  </a:cxn>
                  <a:cxn ang="0">
                    <a:pos x="103" y="16"/>
                  </a:cxn>
                  <a:cxn ang="0">
                    <a:pos x="95" y="26"/>
                  </a:cxn>
                  <a:cxn ang="0">
                    <a:pos x="83" y="42"/>
                  </a:cxn>
                  <a:cxn ang="0">
                    <a:pos x="91" y="60"/>
                  </a:cxn>
                  <a:cxn ang="0">
                    <a:pos x="111" y="72"/>
                  </a:cxn>
                  <a:cxn ang="0">
                    <a:pos x="119" y="94"/>
                  </a:cxn>
                  <a:cxn ang="0">
                    <a:pos x="145" y="102"/>
                  </a:cxn>
                  <a:cxn ang="0">
                    <a:pos x="145" y="108"/>
                  </a:cxn>
                  <a:cxn ang="0">
                    <a:pos x="161" y="118"/>
                  </a:cxn>
                  <a:cxn ang="0">
                    <a:pos x="183" y="132"/>
                  </a:cxn>
                  <a:cxn ang="0">
                    <a:pos x="181" y="142"/>
                  </a:cxn>
                  <a:cxn ang="0">
                    <a:pos x="167" y="130"/>
                  </a:cxn>
                  <a:cxn ang="0">
                    <a:pos x="155" y="140"/>
                  </a:cxn>
                  <a:cxn ang="0">
                    <a:pos x="165" y="152"/>
                  </a:cxn>
                  <a:cxn ang="0">
                    <a:pos x="159" y="158"/>
                  </a:cxn>
                  <a:cxn ang="0">
                    <a:pos x="151" y="172"/>
                  </a:cxn>
                  <a:cxn ang="0">
                    <a:pos x="141" y="170"/>
                  </a:cxn>
                  <a:cxn ang="0">
                    <a:pos x="147" y="148"/>
                  </a:cxn>
                  <a:cxn ang="0">
                    <a:pos x="131" y="132"/>
                  </a:cxn>
                  <a:cxn ang="0">
                    <a:pos x="119" y="126"/>
                  </a:cxn>
                  <a:cxn ang="0">
                    <a:pos x="95" y="112"/>
                  </a:cxn>
                  <a:cxn ang="0">
                    <a:pos x="75" y="92"/>
                  </a:cxn>
                  <a:cxn ang="0">
                    <a:pos x="54" y="68"/>
                  </a:cxn>
                  <a:cxn ang="0">
                    <a:pos x="40" y="56"/>
                  </a:cxn>
                  <a:cxn ang="0">
                    <a:pos x="20" y="58"/>
                  </a:cxn>
                  <a:cxn ang="0">
                    <a:pos x="10" y="66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1" name="Freeform 171">
                <a:extLst>
                  <a:ext uri="{FF2B5EF4-FFF2-40B4-BE49-F238E27FC236}">
                    <a16:creationId xmlns:a16="http://schemas.microsoft.com/office/drawing/2014/main" id="{59417CC9-9369-4848-90E9-49624547B4B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190281" y="4331369"/>
                <a:ext cx="681081" cy="32326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6" y="4"/>
                  </a:cxn>
                  <a:cxn ang="0">
                    <a:pos x="68" y="8"/>
                  </a:cxn>
                  <a:cxn ang="0">
                    <a:pos x="70" y="16"/>
                  </a:cxn>
                  <a:cxn ang="0">
                    <a:pos x="78" y="18"/>
                  </a:cxn>
                  <a:cxn ang="0">
                    <a:pos x="80" y="14"/>
                  </a:cxn>
                  <a:cxn ang="0">
                    <a:pos x="88" y="16"/>
                  </a:cxn>
                  <a:cxn ang="0">
                    <a:pos x="94" y="20"/>
                  </a:cxn>
                  <a:cxn ang="0">
                    <a:pos x="102" y="24"/>
                  </a:cxn>
                  <a:cxn ang="0">
                    <a:pos x="110" y="30"/>
                  </a:cxn>
                  <a:cxn ang="0">
                    <a:pos x="100" y="36"/>
                  </a:cxn>
                  <a:cxn ang="0">
                    <a:pos x="92" y="44"/>
                  </a:cxn>
                  <a:cxn ang="0">
                    <a:pos x="82" y="46"/>
                  </a:cxn>
                  <a:cxn ang="0">
                    <a:pos x="76" y="50"/>
                  </a:cxn>
                  <a:cxn ang="0">
                    <a:pos x="66" y="50"/>
                  </a:cxn>
                  <a:cxn ang="0">
                    <a:pos x="46" y="42"/>
                  </a:cxn>
                  <a:cxn ang="0">
                    <a:pos x="44" y="48"/>
                  </a:cxn>
                  <a:cxn ang="0">
                    <a:pos x="28" y="46"/>
                  </a:cxn>
                  <a:cxn ang="0">
                    <a:pos x="20" y="40"/>
                  </a:cxn>
                  <a:cxn ang="0">
                    <a:pos x="14" y="34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24" y="8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2" name="Freeform 173">
                <a:extLst>
                  <a:ext uri="{FF2B5EF4-FFF2-40B4-BE49-F238E27FC236}">
                    <a16:creationId xmlns:a16="http://schemas.microsoft.com/office/drawing/2014/main" id="{24D52968-CBB1-4D1F-B656-9A0FC6D4371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936414" y="4602908"/>
                <a:ext cx="786338" cy="336195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2" y="42"/>
                  </a:cxn>
                  <a:cxn ang="0">
                    <a:pos x="8" y="42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18" y="34"/>
                  </a:cxn>
                  <a:cxn ang="0">
                    <a:pos x="31" y="32"/>
                  </a:cxn>
                  <a:cxn ang="0">
                    <a:pos x="41" y="26"/>
                  </a:cxn>
                  <a:cxn ang="0">
                    <a:pos x="53" y="26"/>
                  </a:cxn>
                  <a:cxn ang="0">
                    <a:pos x="53" y="18"/>
                  </a:cxn>
                  <a:cxn ang="0">
                    <a:pos x="69" y="10"/>
                  </a:cxn>
                  <a:cxn ang="0">
                    <a:pos x="69" y="4"/>
                  </a:cxn>
                  <a:cxn ang="0">
                    <a:pos x="85" y="6"/>
                  </a:cxn>
                  <a:cxn ang="0">
                    <a:pos x="8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21" y="20"/>
                  </a:cxn>
                  <a:cxn ang="0">
                    <a:pos x="127" y="24"/>
                  </a:cxn>
                  <a:cxn ang="0">
                    <a:pos x="117" y="28"/>
                  </a:cxn>
                  <a:cxn ang="0">
                    <a:pos x="111" y="34"/>
                  </a:cxn>
                  <a:cxn ang="0">
                    <a:pos x="109" y="40"/>
                  </a:cxn>
                  <a:cxn ang="0">
                    <a:pos x="103" y="44"/>
                  </a:cxn>
                  <a:cxn ang="0">
                    <a:pos x="89" y="50"/>
                  </a:cxn>
                  <a:cxn ang="0">
                    <a:pos x="77" y="52"/>
                  </a:cxn>
                  <a:cxn ang="0">
                    <a:pos x="67" y="48"/>
                  </a:cxn>
                  <a:cxn ang="0">
                    <a:pos x="51" y="50"/>
                  </a:cxn>
                  <a:cxn ang="0">
                    <a:pos x="41" y="46"/>
                  </a:cxn>
                  <a:cxn ang="0">
                    <a:pos x="41" y="40"/>
                  </a:cxn>
                  <a:cxn ang="0">
                    <a:pos x="26" y="40"/>
                  </a:cxn>
                  <a:cxn ang="0">
                    <a:pos x="24" y="46"/>
                  </a:cxn>
                  <a:cxn ang="0">
                    <a:pos x="14" y="46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3" name="Freeform 175">
                <a:extLst>
                  <a:ext uri="{FF2B5EF4-FFF2-40B4-BE49-F238E27FC236}">
                    <a16:creationId xmlns:a16="http://schemas.microsoft.com/office/drawing/2014/main" id="{8CD8FD38-F915-4BB1-B6A7-5103C9922A0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11307" y="4667544"/>
                <a:ext cx="619164" cy="36205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4"/>
                  </a:cxn>
                  <a:cxn ang="0">
                    <a:pos x="8" y="18"/>
                  </a:cxn>
                  <a:cxn ang="0">
                    <a:pos x="18" y="14"/>
                  </a:cxn>
                  <a:cxn ang="0">
                    <a:pos x="34" y="16"/>
                  </a:cxn>
                  <a:cxn ang="0">
                    <a:pos x="38" y="10"/>
                  </a:cxn>
                  <a:cxn ang="0">
                    <a:pos x="46" y="10"/>
                  </a:cxn>
                  <a:cxn ang="0">
                    <a:pos x="52" y="6"/>
                  </a:cxn>
                  <a:cxn ang="0">
                    <a:pos x="62" y="6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96" y="8"/>
                  </a:cxn>
                  <a:cxn ang="0">
                    <a:pos x="100" y="14"/>
                  </a:cxn>
                  <a:cxn ang="0">
                    <a:pos x="92" y="22"/>
                  </a:cxn>
                  <a:cxn ang="0">
                    <a:pos x="82" y="36"/>
                  </a:cxn>
                  <a:cxn ang="0">
                    <a:pos x="68" y="50"/>
                  </a:cxn>
                  <a:cxn ang="0">
                    <a:pos x="48" y="50"/>
                  </a:cxn>
                  <a:cxn ang="0">
                    <a:pos x="40" y="54"/>
                  </a:cxn>
                  <a:cxn ang="0">
                    <a:pos x="22" y="56"/>
                  </a:cxn>
                  <a:cxn ang="0">
                    <a:pos x="10" y="46"/>
                  </a:cxn>
                  <a:cxn ang="0">
                    <a:pos x="2" y="38"/>
                  </a:cxn>
                  <a:cxn ang="0">
                    <a:pos x="0" y="30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4" name="Freeform 176">
                <a:extLst>
                  <a:ext uri="{FF2B5EF4-FFF2-40B4-BE49-F238E27FC236}">
                    <a16:creationId xmlns:a16="http://schemas.microsoft.com/office/drawing/2014/main" id="{90FF31F2-6184-4CDF-A807-D9316C9775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01723" y="4861480"/>
                <a:ext cx="321966" cy="193958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20" y="30"/>
                  </a:cxn>
                  <a:cxn ang="0">
                    <a:pos x="32" y="28"/>
                  </a:cxn>
                  <a:cxn ang="0">
                    <a:pos x="38" y="22"/>
                  </a:cxn>
                  <a:cxn ang="0">
                    <a:pos x="44" y="16"/>
                  </a:cxn>
                  <a:cxn ang="0">
                    <a:pos x="52" y="8"/>
                  </a:cxn>
                  <a:cxn ang="0">
                    <a:pos x="50" y="0"/>
                  </a:cxn>
                  <a:cxn ang="0">
                    <a:pos x="44" y="4"/>
                  </a:cxn>
                  <a:cxn ang="0">
                    <a:pos x="30" y="10"/>
                  </a:cxn>
                  <a:cxn ang="0">
                    <a:pos x="18" y="1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10" y="28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EC992725-D1A4-476C-862E-2B7D5B961BC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413177" y="3827062"/>
                <a:ext cx="953516" cy="77583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6" y="16"/>
                  </a:cxn>
                  <a:cxn ang="0">
                    <a:pos x="32" y="1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70" y="8"/>
                  </a:cxn>
                  <a:cxn ang="0">
                    <a:pos x="88" y="8"/>
                  </a:cxn>
                  <a:cxn ang="0">
                    <a:pos x="108" y="8"/>
                  </a:cxn>
                  <a:cxn ang="0">
                    <a:pos x="134" y="6"/>
                  </a:cxn>
                  <a:cxn ang="0">
                    <a:pos x="140" y="12"/>
                  </a:cxn>
                  <a:cxn ang="0">
                    <a:pos x="144" y="16"/>
                  </a:cxn>
                  <a:cxn ang="0">
                    <a:pos x="148" y="28"/>
                  </a:cxn>
                  <a:cxn ang="0">
                    <a:pos x="152" y="32"/>
                  </a:cxn>
                  <a:cxn ang="0">
                    <a:pos x="152" y="46"/>
                  </a:cxn>
                  <a:cxn ang="0">
                    <a:pos x="144" y="46"/>
                  </a:cxn>
                  <a:cxn ang="0">
                    <a:pos x="142" y="52"/>
                  </a:cxn>
                  <a:cxn ang="0">
                    <a:pos x="148" y="56"/>
                  </a:cxn>
                  <a:cxn ang="0">
                    <a:pos x="148" y="70"/>
                  </a:cxn>
                  <a:cxn ang="0">
                    <a:pos x="150" y="76"/>
                  </a:cxn>
                  <a:cxn ang="0">
                    <a:pos x="152" y="84"/>
                  </a:cxn>
                  <a:cxn ang="0">
                    <a:pos x="154" y="88"/>
                  </a:cxn>
                  <a:cxn ang="0">
                    <a:pos x="144" y="94"/>
                  </a:cxn>
                  <a:cxn ang="0">
                    <a:pos x="136" y="102"/>
                  </a:cxn>
                  <a:cxn ang="0">
                    <a:pos x="132" y="110"/>
                  </a:cxn>
                  <a:cxn ang="0">
                    <a:pos x="130" y="120"/>
                  </a:cxn>
                  <a:cxn ang="0">
                    <a:pos x="126" y="116"/>
                  </a:cxn>
                  <a:cxn ang="0">
                    <a:pos x="116" y="112"/>
                  </a:cxn>
                  <a:cxn ang="0">
                    <a:pos x="108" y="112"/>
                  </a:cxn>
                  <a:cxn ang="0">
                    <a:pos x="98" y="116"/>
                  </a:cxn>
                  <a:cxn ang="0">
                    <a:pos x="88" y="118"/>
                  </a:cxn>
                  <a:cxn ang="0">
                    <a:pos x="84" y="110"/>
                  </a:cxn>
                  <a:cxn ang="0">
                    <a:pos x="74" y="108"/>
                  </a:cxn>
                  <a:cxn ang="0">
                    <a:pos x="66" y="102"/>
                  </a:cxn>
                  <a:cxn ang="0">
                    <a:pos x="58" y="98"/>
                  </a:cxn>
                  <a:cxn ang="0">
                    <a:pos x="52" y="94"/>
                  </a:cxn>
                  <a:cxn ang="0">
                    <a:pos x="44" y="92"/>
                  </a:cxn>
                  <a:cxn ang="0">
                    <a:pos x="42" y="96"/>
                  </a:cxn>
                  <a:cxn ang="0">
                    <a:pos x="34" y="94"/>
                  </a:cxn>
                  <a:cxn ang="0">
                    <a:pos x="32" y="86"/>
                  </a:cxn>
                  <a:cxn ang="0">
                    <a:pos x="24" y="84"/>
                  </a:cxn>
                  <a:cxn ang="0">
                    <a:pos x="12" y="78"/>
                  </a:cxn>
                  <a:cxn ang="0">
                    <a:pos x="8" y="70"/>
                  </a:cxn>
                  <a:cxn ang="0">
                    <a:pos x="8" y="46"/>
                  </a:cxn>
                  <a:cxn ang="0">
                    <a:pos x="0" y="42"/>
                  </a:cxn>
                  <a:cxn ang="0">
                    <a:pos x="4" y="30"/>
                  </a:cxn>
                  <a:cxn ang="0">
                    <a:pos x="0" y="20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Freeform 185">
                <a:extLst>
                  <a:ext uri="{FF2B5EF4-FFF2-40B4-BE49-F238E27FC236}">
                    <a16:creationId xmlns:a16="http://schemas.microsoft.com/office/drawing/2014/main" id="{67326690-6FBF-489A-8253-EA19A52A2E9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32349" y="4706322"/>
                <a:ext cx="879211" cy="581875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66" y="8"/>
                  </a:cxn>
                  <a:cxn ang="0">
                    <a:pos x="86" y="8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06" y="10"/>
                  </a:cxn>
                  <a:cxn ang="0">
                    <a:pos x="108" y="16"/>
                  </a:cxn>
                  <a:cxn ang="0">
                    <a:pos x="120" y="28"/>
                  </a:cxn>
                  <a:cxn ang="0">
                    <a:pos x="122" y="32"/>
                  </a:cxn>
                  <a:cxn ang="0">
                    <a:pos x="118" y="42"/>
                  </a:cxn>
                  <a:cxn ang="0">
                    <a:pos x="120" y="52"/>
                  </a:cxn>
                  <a:cxn ang="0">
                    <a:pos x="122" y="58"/>
                  </a:cxn>
                  <a:cxn ang="0">
                    <a:pos x="132" y="60"/>
                  </a:cxn>
                  <a:cxn ang="0">
                    <a:pos x="136" y="56"/>
                  </a:cxn>
                  <a:cxn ang="0">
                    <a:pos x="142" y="62"/>
                  </a:cxn>
                  <a:cxn ang="0">
                    <a:pos x="138" y="68"/>
                  </a:cxn>
                  <a:cxn ang="0">
                    <a:pos x="130" y="72"/>
                  </a:cxn>
                  <a:cxn ang="0">
                    <a:pos x="126" y="78"/>
                  </a:cxn>
                  <a:cxn ang="0">
                    <a:pos x="124" y="90"/>
                  </a:cxn>
                  <a:cxn ang="0">
                    <a:pos x="118" y="90"/>
                  </a:cxn>
                  <a:cxn ang="0">
                    <a:pos x="106" y="84"/>
                  </a:cxn>
                  <a:cxn ang="0">
                    <a:pos x="92" y="80"/>
                  </a:cxn>
                  <a:cxn ang="0">
                    <a:pos x="84" y="88"/>
                  </a:cxn>
                  <a:cxn ang="0">
                    <a:pos x="72" y="88"/>
                  </a:cxn>
                  <a:cxn ang="0">
                    <a:pos x="44" y="88"/>
                  </a:cxn>
                  <a:cxn ang="0">
                    <a:pos x="32" y="84"/>
                  </a:cxn>
                  <a:cxn ang="0">
                    <a:pos x="32" y="74"/>
                  </a:cxn>
                  <a:cxn ang="0">
                    <a:pos x="16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14" y="30"/>
                  </a:cxn>
                  <a:cxn ang="0">
                    <a:pos x="24" y="16"/>
                  </a:cxn>
                  <a:cxn ang="0">
                    <a:pos x="32" y="10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7" name="Freeform 186">
                <a:extLst>
                  <a:ext uri="{FF2B5EF4-FFF2-40B4-BE49-F238E27FC236}">
                    <a16:creationId xmlns:a16="http://schemas.microsoft.com/office/drawing/2014/main" id="{DBD52DBC-7DEE-451F-9FCD-D6B3B1A103F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193331" y="5223526"/>
                <a:ext cx="606781" cy="362058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46" y="8"/>
                  </a:cxn>
                  <a:cxn ang="0">
                    <a:pos x="58" y="8"/>
                  </a:cxn>
                  <a:cxn ang="0">
                    <a:pos x="66" y="0"/>
                  </a:cxn>
                  <a:cxn ang="0">
                    <a:pos x="80" y="4"/>
                  </a:cxn>
                  <a:cxn ang="0">
                    <a:pos x="92" y="10"/>
                  </a:cxn>
                  <a:cxn ang="0">
                    <a:pos x="98" y="10"/>
                  </a:cxn>
                  <a:cxn ang="0">
                    <a:pos x="98" y="14"/>
                  </a:cxn>
                  <a:cxn ang="0">
                    <a:pos x="90" y="16"/>
                  </a:cxn>
                  <a:cxn ang="0">
                    <a:pos x="90" y="28"/>
                  </a:cxn>
                  <a:cxn ang="0">
                    <a:pos x="82" y="36"/>
                  </a:cxn>
                  <a:cxn ang="0">
                    <a:pos x="84" y="38"/>
                  </a:cxn>
                  <a:cxn ang="0">
                    <a:pos x="92" y="42"/>
                  </a:cxn>
                  <a:cxn ang="0">
                    <a:pos x="90" y="46"/>
                  </a:cxn>
                  <a:cxn ang="0">
                    <a:pos x="80" y="44"/>
                  </a:cxn>
                  <a:cxn ang="0">
                    <a:pos x="72" y="42"/>
                  </a:cxn>
                  <a:cxn ang="0">
                    <a:pos x="64" y="46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2" y="56"/>
                  </a:cxn>
                  <a:cxn ang="0">
                    <a:pos x="40" y="56"/>
                  </a:cxn>
                  <a:cxn ang="0">
                    <a:pos x="30" y="52"/>
                  </a:cxn>
                  <a:cxn ang="0">
                    <a:pos x="24" y="52"/>
                  </a:cxn>
                  <a:cxn ang="0">
                    <a:pos x="14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22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8" y="8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35A54C1-5611-4121-963D-B8FED7C99C6C}"/>
                  </a:ext>
                </a:extLst>
              </p:cNvPr>
              <p:cNvGrpSpPr/>
              <p:nvPr/>
            </p:nvGrpSpPr>
            <p:grpSpPr>
              <a:xfrm>
                <a:off x="6982686" y="5546745"/>
                <a:ext cx="606765" cy="801743"/>
                <a:chOff x="4393366" y="4960299"/>
                <a:chExt cx="368927" cy="487077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79" name="Freeform 188">
                  <a:extLst>
                    <a:ext uri="{FF2B5EF4-FFF2-40B4-BE49-F238E27FC236}">
                      <a16:creationId xmlns:a16="http://schemas.microsoft.com/office/drawing/2014/main" id="{ED23FF1B-1058-4AB3-BC81-2EF83AB01C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96648" y="5408100"/>
                  <a:ext cx="165645" cy="3927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0" y="0"/>
                    </a:cxn>
                    <a:cxn ang="0">
                      <a:pos x="16" y="2"/>
                    </a:cxn>
                    <a:cxn ang="0">
                      <a:pos x="22" y="2"/>
                    </a:cxn>
                    <a:cxn ang="0">
                      <a:pos x="30" y="2"/>
                    </a:cxn>
                    <a:cxn ang="0">
                      <a:pos x="34" y="2"/>
                    </a:cxn>
                    <a:cxn ang="0">
                      <a:pos x="42" y="4"/>
                    </a:cxn>
                    <a:cxn ang="0">
                      <a:pos x="44" y="8"/>
                    </a:cxn>
                    <a:cxn ang="0">
                      <a:pos x="40" y="10"/>
                    </a:cxn>
                    <a:cxn ang="0">
                      <a:pos x="32" y="8"/>
                    </a:cxn>
                    <a:cxn ang="0">
                      <a:pos x="24" y="8"/>
                    </a:cxn>
                    <a:cxn ang="0">
                      <a:pos x="18" y="10"/>
                    </a:cxn>
                    <a:cxn ang="0">
                      <a:pos x="16" y="6"/>
                    </a:cxn>
                    <a:cxn ang="0">
                      <a:pos x="8" y="6"/>
                    </a:cxn>
                    <a:cxn ang="0">
                      <a:pos x="0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4" h="10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6" y="2"/>
                      </a:lnTo>
                      <a:lnTo>
                        <a:pt x="22" y="2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42" y="4"/>
                      </a:lnTo>
                      <a:lnTo>
                        <a:pt x="44" y="8"/>
                      </a:lnTo>
                      <a:lnTo>
                        <a:pt x="40" y="10"/>
                      </a:lnTo>
                      <a:lnTo>
                        <a:pt x="32" y="8"/>
                      </a:lnTo>
                      <a:lnTo>
                        <a:pt x="24" y="8"/>
                      </a:lnTo>
                      <a:lnTo>
                        <a:pt x="18" y="10"/>
                      </a:lnTo>
                      <a:lnTo>
                        <a:pt x="16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0" name="Freeform 189">
                  <a:extLst>
                    <a:ext uri="{FF2B5EF4-FFF2-40B4-BE49-F238E27FC236}">
                      <a16:creationId xmlns:a16="http://schemas.microsoft.com/office/drawing/2014/main" id="{3813F266-5CB1-46C4-A41B-10B8286A81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393366" y="4960299"/>
                  <a:ext cx="353878" cy="384925"/>
                </a:xfrm>
                <a:custGeom>
                  <a:avLst/>
                  <a:gdLst/>
                  <a:ahLst/>
                  <a:cxnLst>
                    <a:cxn ang="0">
                      <a:pos x="46" y="64"/>
                    </a:cxn>
                    <a:cxn ang="0">
                      <a:pos x="38" y="68"/>
                    </a:cxn>
                    <a:cxn ang="0">
                      <a:pos x="24" y="66"/>
                    </a:cxn>
                    <a:cxn ang="0">
                      <a:pos x="20" y="78"/>
                    </a:cxn>
                    <a:cxn ang="0">
                      <a:pos x="26" y="88"/>
                    </a:cxn>
                    <a:cxn ang="0">
                      <a:pos x="32" y="86"/>
                    </a:cxn>
                    <a:cxn ang="0">
                      <a:pos x="36" y="98"/>
                    </a:cxn>
                    <a:cxn ang="0">
                      <a:pos x="42" y="92"/>
                    </a:cxn>
                    <a:cxn ang="0">
                      <a:pos x="48" y="94"/>
                    </a:cxn>
                    <a:cxn ang="0">
                      <a:pos x="44" y="86"/>
                    </a:cxn>
                    <a:cxn ang="0">
                      <a:pos x="42" y="76"/>
                    </a:cxn>
                    <a:cxn ang="0">
                      <a:pos x="52" y="74"/>
                    </a:cxn>
                    <a:cxn ang="0">
                      <a:pos x="48" y="64"/>
                    </a:cxn>
                    <a:cxn ang="0">
                      <a:pos x="58" y="70"/>
                    </a:cxn>
                    <a:cxn ang="0">
                      <a:pos x="62" y="60"/>
                    </a:cxn>
                    <a:cxn ang="0">
                      <a:pos x="50" y="54"/>
                    </a:cxn>
                    <a:cxn ang="0">
                      <a:pos x="44" y="44"/>
                    </a:cxn>
                    <a:cxn ang="0">
                      <a:pos x="38" y="32"/>
                    </a:cxn>
                    <a:cxn ang="0">
                      <a:pos x="38" y="22"/>
                    </a:cxn>
                    <a:cxn ang="0">
                      <a:pos x="48" y="26"/>
                    </a:cxn>
                    <a:cxn ang="0">
                      <a:pos x="58" y="26"/>
                    </a:cxn>
                    <a:cxn ang="0">
                      <a:pos x="58" y="16"/>
                    </a:cxn>
                    <a:cxn ang="0">
                      <a:pos x="70" y="14"/>
                    </a:cxn>
                    <a:cxn ang="0">
                      <a:pos x="84" y="14"/>
                    </a:cxn>
                    <a:cxn ang="0">
                      <a:pos x="94" y="12"/>
                    </a:cxn>
                    <a:cxn ang="0">
                      <a:pos x="86" y="6"/>
                    </a:cxn>
                    <a:cxn ang="0">
                      <a:pos x="70" y="4"/>
                    </a:cxn>
                    <a:cxn ang="0">
                      <a:pos x="58" y="0"/>
                    </a:cxn>
                    <a:cxn ang="0">
                      <a:pos x="40" y="10"/>
                    </a:cxn>
                    <a:cxn ang="0">
                      <a:pos x="26" y="12"/>
                    </a:cxn>
                    <a:cxn ang="0">
                      <a:pos x="14" y="16"/>
                    </a:cxn>
                    <a:cxn ang="0">
                      <a:pos x="10" y="26"/>
                    </a:cxn>
                    <a:cxn ang="0">
                      <a:pos x="0" y="38"/>
                    </a:cxn>
                    <a:cxn ang="0">
                      <a:pos x="10" y="46"/>
                    </a:cxn>
                    <a:cxn ang="0">
                      <a:pos x="20" y="48"/>
                    </a:cxn>
                    <a:cxn ang="0">
                      <a:pos x="14" y="58"/>
                    </a:cxn>
                    <a:cxn ang="0">
                      <a:pos x="26" y="58"/>
                    </a:cxn>
                    <a:cxn ang="0">
                      <a:pos x="42" y="62"/>
                    </a:cxn>
                  </a:cxnLst>
                  <a:rect l="0" t="0" r="r" b="b"/>
                  <a:pathLst>
                    <a:path w="94" h="98">
                      <a:moveTo>
                        <a:pt x="42" y="62"/>
                      </a:move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38" y="68"/>
                      </a:lnTo>
                      <a:lnTo>
                        <a:pt x="30" y="66"/>
                      </a:lnTo>
                      <a:lnTo>
                        <a:pt x="24" y="66"/>
                      </a:lnTo>
                      <a:lnTo>
                        <a:pt x="20" y="70"/>
                      </a:lnTo>
                      <a:lnTo>
                        <a:pt x="20" y="78"/>
                      </a:lnTo>
                      <a:lnTo>
                        <a:pt x="26" y="82"/>
                      </a:lnTo>
                      <a:lnTo>
                        <a:pt x="26" y="88"/>
                      </a:lnTo>
                      <a:lnTo>
                        <a:pt x="28" y="92"/>
                      </a:lnTo>
                      <a:lnTo>
                        <a:pt x="32" y="86"/>
                      </a:lnTo>
                      <a:lnTo>
                        <a:pt x="34" y="90"/>
                      </a:lnTo>
                      <a:lnTo>
                        <a:pt x="36" y="98"/>
                      </a:lnTo>
                      <a:lnTo>
                        <a:pt x="42" y="96"/>
                      </a:lnTo>
                      <a:lnTo>
                        <a:pt x="42" y="92"/>
                      </a:lnTo>
                      <a:lnTo>
                        <a:pt x="46" y="98"/>
                      </a:lnTo>
                      <a:lnTo>
                        <a:pt x="48" y="94"/>
                      </a:lnTo>
                      <a:lnTo>
                        <a:pt x="48" y="90"/>
                      </a:lnTo>
                      <a:lnTo>
                        <a:pt x="44" y="86"/>
                      </a:lnTo>
                      <a:lnTo>
                        <a:pt x="40" y="80"/>
                      </a:lnTo>
                      <a:lnTo>
                        <a:pt x="42" y="76"/>
                      </a:lnTo>
                      <a:lnTo>
                        <a:pt x="46" y="76"/>
                      </a:lnTo>
                      <a:lnTo>
                        <a:pt x="52" y="74"/>
                      </a:lnTo>
                      <a:lnTo>
                        <a:pt x="48" y="70"/>
                      </a:lnTo>
                      <a:lnTo>
                        <a:pt x="48" y="64"/>
                      </a:lnTo>
                      <a:lnTo>
                        <a:pt x="52" y="68"/>
                      </a:lnTo>
                      <a:lnTo>
                        <a:pt x="58" y="70"/>
                      </a:lnTo>
                      <a:lnTo>
                        <a:pt x="64" y="66"/>
                      </a:lnTo>
                      <a:lnTo>
                        <a:pt x="62" y="60"/>
                      </a:lnTo>
                      <a:lnTo>
                        <a:pt x="58" y="56"/>
                      </a:lnTo>
                      <a:lnTo>
                        <a:pt x="50" y="54"/>
                      </a:lnTo>
                      <a:lnTo>
                        <a:pt x="46" y="50"/>
                      </a:lnTo>
                      <a:lnTo>
                        <a:pt x="44" y="44"/>
                      </a:lnTo>
                      <a:lnTo>
                        <a:pt x="44" y="4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8" y="22"/>
                      </a:lnTo>
                      <a:lnTo>
                        <a:pt x="44" y="20"/>
                      </a:lnTo>
                      <a:lnTo>
                        <a:pt x="48" y="26"/>
                      </a:lnTo>
                      <a:lnTo>
                        <a:pt x="56" y="28"/>
                      </a:lnTo>
                      <a:lnTo>
                        <a:pt x="58" y="26"/>
                      </a:lnTo>
                      <a:lnTo>
                        <a:pt x="60" y="22"/>
                      </a:lnTo>
                      <a:lnTo>
                        <a:pt x="58" y="16"/>
                      </a:lnTo>
                      <a:lnTo>
                        <a:pt x="64" y="16"/>
                      </a:lnTo>
                      <a:lnTo>
                        <a:pt x="70" y="14"/>
                      </a:lnTo>
                      <a:lnTo>
                        <a:pt x="78" y="14"/>
                      </a:lnTo>
                      <a:lnTo>
                        <a:pt x="84" y="14"/>
                      </a:lnTo>
                      <a:lnTo>
                        <a:pt x="90" y="14"/>
                      </a:lnTo>
                      <a:lnTo>
                        <a:pt x="94" y="12"/>
                      </a:lnTo>
                      <a:lnTo>
                        <a:pt x="94" y="6"/>
                      </a:lnTo>
                      <a:lnTo>
                        <a:pt x="86" y="6"/>
                      </a:lnTo>
                      <a:lnTo>
                        <a:pt x="74" y="6"/>
                      </a:lnTo>
                      <a:lnTo>
                        <a:pt x="70" y="4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48" y="4"/>
                      </a:lnTo>
                      <a:lnTo>
                        <a:pt x="40" y="10"/>
                      </a:lnTo>
                      <a:lnTo>
                        <a:pt x="34" y="10"/>
                      </a:lnTo>
                      <a:lnTo>
                        <a:pt x="26" y="12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2" y="34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10" y="46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14" y="52"/>
                      </a:lnTo>
                      <a:lnTo>
                        <a:pt x="14" y="58"/>
                      </a:lnTo>
                      <a:lnTo>
                        <a:pt x="18" y="6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42" y="6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81" name="Freeform 216">
                <a:extLst>
                  <a:ext uri="{FF2B5EF4-FFF2-40B4-BE49-F238E27FC236}">
                    <a16:creationId xmlns:a16="http://schemas.microsoft.com/office/drawing/2014/main" id="{83B382E8-1FBD-4335-AC99-D5950CB586B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8196887" y="6283575"/>
                <a:ext cx="185753" cy="10344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4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2" y="16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30" h="16">
                    <a:moveTo>
                      <a:pt x="8" y="6"/>
                    </a:moveTo>
                    <a:lnTo>
                      <a:pt x="16" y="4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2" y="16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680E7219-B5ED-47F0-BF80-3307B78F9ECC}"/>
                  </a:ext>
                </a:extLst>
              </p:cNvPr>
              <p:cNvGrpSpPr/>
              <p:nvPr/>
            </p:nvGrpSpPr>
            <p:grpSpPr>
              <a:xfrm>
                <a:off x="5800189" y="3413278"/>
                <a:ext cx="452001" cy="400844"/>
                <a:chOff x="4726132" y="3413278"/>
                <a:chExt cx="452001" cy="400844"/>
              </a:xfrm>
              <a:solidFill>
                <a:schemeClr val="accent3"/>
              </a:solidFill>
            </p:grpSpPr>
            <p:sp>
              <p:nvSpPr>
                <p:cNvPr id="183" name="Freeform 168">
                  <a:extLst>
                    <a:ext uri="{FF2B5EF4-FFF2-40B4-BE49-F238E27FC236}">
                      <a16:creationId xmlns:a16="http://schemas.microsoft.com/office/drawing/2014/main" id="{FD4EA0C3-9E84-40F4-8931-D2C9344622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1892" y="3697755"/>
                  <a:ext cx="74295" cy="905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" y="0"/>
                    </a:cxn>
                    <a:cxn ang="0">
                      <a:pos x="12" y="8"/>
                    </a:cxn>
                    <a:cxn ang="0">
                      <a:pos x="12" y="14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4">
                      <a:moveTo>
                        <a:pt x="2" y="0"/>
                      </a:moveTo>
                      <a:lnTo>
                        <a:pt x="12" y="0"/>
                      </a:lnTo>
                      <a:lnTo>
                        <a:pt x="12" y="8"/>
                      </a:lnTo>
                      <a:lnTo>
                        <a:pt x="12" y="14"/>
                      </a:lnTo>
                      <a:lnTo>
                        <a:pt x="4" y="14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4" name="Freeform 169">
                  <a:extLst>
                    <a:ext uri="{FF2B5EF4-FFF2-40B4-BE49-F238E27FC236}">
                      <a16:creationId xmlns:a16="http://schemas.microsoft.com/office/drawing/2014/main" id="{AE54CF87-5BE0-4A4A-BEDD-A611159221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23341" y="3633104"/>
                  <a:ext cx="154792" cy="15516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" y="6"/>
                    </a:cxn>
                    <a:cxn ang="0">
                      <a:pos x="15" y="8"/>
                    </a:cxn>
                    <a:cxn ang="0">
                      <a:pos x="15" y="2"/>
                    </a:cxn>
                    <a:cxn ang="0">
                      <a:pos x="23" y="0"/>
                    </a:cxn>
                    <a:cxn ang="0">
                      <a:pos x="25" y="4"/>
                    </a:cxn>
                    <a:cxn ang="0">
                      <a:pos x="21" y="10"/>
                    </a:cxn>
                    <a:cxn ang="0">
                      <a:pos x="15" y="12"/>
                    </a:cxn>
                    <a:cxn ang="0">
                      <a:pos x="15" y="18"/>
                    </a:cxn>
                    <a:cxn ang="0">
                      <a:pos x="15" y="24"/>
                    </a:cxn>
                    <a:cxn ang="0">
                      <a:pos x="3" y="20"/>
                    </a:cxn>
                    <a:cxn ang="0">
                      <a:pos x="0" y="1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5" h="24">
                      <a:moveTo>
                        <a:pt x="0" y="6"/>
                      </a:moveTo>
                      <a:lnTo>
                        <a:pt x="7" y="6"/>
                      </a:lnTo>
                      <a:lnTo>
                        <a:pt x="15" y="8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25" y="4"/>
                      </a:lnTo>
                      <a:lnTo>
                        <a:pt x="21" y="10"/>
                      </a:lnTo>
                      <a:lnTo>
                        <a:pt x="15" y="12"/>
                      </a:lnTo>
                      <a:lnTo>
                        <a:pt x="15" y="18"/>
                      </a:lnTo>
                      <a:lnTo>
                        <a:pt x="15" y="24"/>
                      </a:lnTo>
                      <a:lnTo>
                        <a:pt x="3" y="20"/>
                      </a:lnTo>
                      <a:lnTo>
                        <a:pt x="0" y="1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5" name="Freeform 167">
                  <a:extLst>
                    <a:ext uri="{FF2B5EF4-FFF2-40B4-BE49-F238E27FC236}">
                      <a16:creationId xmlns:a16="http://schemas.microsoft.com/office/drawing/2014/main" id="{2A40FABF-44EC-4E64-9B94-A42CE6A191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26132" y="3413278"/>
                  <a:ext cx="260049" cy="400844"/>
                </a:xfrm>
                <a:custGeom>
                  <a:avLst/>
                  <a:gdLst/>
                  <a:ahLst/>
                  <a:cxnLst>
                    <a:cxn ang="0">
                      <a:pos x="24" y="60"/>
                    </a:cxn>
                    <a:cxn ang="0">
                      <a:pos x="14" y="62"/>
                    </a:cxn>
                    <a:cxn ang="0">
                      <a:pos x="8" y="54"/>
                    </a:cxn>
                    <a:cxn ang="0">
                      <a:pos x="4" y="46"/>
                    </a:cxn>
                    <a:cxn ang="0">
                      <a:pos x="0" y="34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14" y="18"/>
                    </a:cxn>
                    <a:cxn ang="0">
                      <a:pos x="22" y="12"/>
                    </a:cxn>
                    <a:cxn ang="0">
                      <a:pos x="26" y="6"/>
                    </a:cxn>
                    <a:cxn ang="0">
                      <a:pos x="34" y="0"/>
                    </a:cxn>
                    <a:cxn ang="0">
                      <a:pos x="38" y="4"/>
                    </a:cxn>
                    <a:cxn ang="0">
                      <a:pos x="36" y="12"/>
                    </a:cxn>
                    <a:cxn ang="0">
                      <a:pos x="32" y="16"/>
                    </a:cxn>
                    <a:cxn ang="0">
                      <a:pos x="34" y="22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32" y="34"/>
                    </a:cxn>
                    <a:cxn ang="0">
                      <a:pos x="24" y="38"/>
                    </a:cxn>
                    <a:cxn ang="0">
                      <a:pos x="22" y="44"/>
                    </a:cxn>
                    <a:cxn ang="0">
                      <a:pos x="20" y="52"/>
                    </a:cxn>
                    <a:cxn ang="0">
                      <a:pos x="24" y="60"/>
                    </a:cxn>
                  </a:cxnLst>
                  <a:rect l="0" t="0" r="r" b="b"/>
                  <a:pathLst>
                    <a:path w="42" h="62">
                      <a:moveTo>
                        <a:pt x="24" y="60"/>
                      </a:moveTo>
                      <a:lnTo>
                        <a:pt x="14" y="62"/>
                      </a:lnTo>
                      <a:lnTo>
                        <a:pt x="8" y="54"/>
                      </a:lnTo>
                      <a:lnTo>
                        <a:pt x="4" y="46"/>
                      </a:lnTo>
                      <a:lnTo>
                        <a:pt x="0" y="34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14" y="18"/>
                      </a:lnTo>
                      <a:lnTo>
                        <a:pt x="22" y="12"/>
                      </a:lnTo>
                      <a:lnTo>
                        <a:pt x="26" y="6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6" y="12"/>
                      </a:lnTo>
                      <a:lnTo>
                        <a:pt x="32" y="16"/>
                      </a:lnTo>
                      <a:lnTo>
                        <a:pt x="34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32" y="34"/>
                      </a:lnTo>
                      <a:lnTo>
                        <a:pt x="24" y="38"/>
                      </a:lnTo>
                      <a:lnTo>
                        <a:pt x="22" y="44"/>
                      </a:lnTo>
                      <a:lnTo>
                        <a:pt x="20" y="52"/>
                      </a:lnTo>
                      <a:lnTo>
                        <a:pt x="24" y="6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F2EFBEBE-997E-422F-B9FD-34A40279901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085023" y="1551295"/>
                <a:ext cx="1294052" cy="2185258"/>
              </a:xfrm>
              <a:custGeom>
                <a:avLst/>
                <a:gdLst/>
                <a:ahLst/>
                <a:cxnLst>
                  <a:cxn ang="0">
                    <a:pos x="167" y="10"/>
                  </a:cxn>
                  <a:cxn ang="0">
                    <a:pos x="189" y="18"/>
                  </a:cxn>
                  <a:cxn ang="0">
                    <a:pos x="199" y="40"/>
                  </a:cxn>
                  <a:cxn ang="0">
                    <a:pos x="205" y="56"/>
                  </a:cxn>
                  <a:cxn ang="0">
                    <a:pos x="209" y="86"/>
                  </a:cxn>
                  <a:cxn ang="0">
                    <a:pos x="181" y="90"/>
                  </a:cxn>
                  <a:cxn ang="0">
                    <a:pos x="161" y="114"/>
                  </a:cxn>
                  <a:cxn ang="0">
                    <a:pos x="153" y="138"/>
                  </a:cxn>
                  <a:cxn ang="0">
                    <a:pos x="121" y="152"/>
                  </a:cxn>
                  <a:cxn ang="0">
                    <a:pos x="103" y="178"/>
                  </a:cxn>
                  <a:cxn ang="0">
                    <a:pos x="101" y="216"/>
                  </a:cxn>
                  <a:cxn ang="0">
                    <a:pos x="125" y="236"/>
                  </a:cxn>
                  <a:cxn ang="0">
                    <a:pos x="111" y="256"/>
                  </a:cxn>
                  <a:cxn ang="0">
                    <a:pos x="91" y="278"/>
                  </a:cxn>
                  <a:cxn ang="0">
                    <a:pos x="87" y="304"/>
                  </a:cxn>
                  <a:cxn ang="0">
                    <a:pos x="69" y="322"/>
                  </a:cxn>
                  <a:cxn ang="0">
                    <a:pos x="51" y="336"/>
                  </a:cxn>
                  <a:cxn ang="0">
                    <a:pos x="33" y="324"/>
                  </a:cxn>
                  <a:cxn ang="0">
                    <a:pos x="29" y="308"/>
                  </a:cxn>
                  <a:cxn ang="0">
                    <a:pos x="11" y="274"/>
                  </a:cxn>
                  <a:cxn ang="0">
                    <a:pos x="17" y="252"/>
                  </a:cxn>
                  <a:cxn ang="0">
                    <a:pos x="25" y="228"/>
                  </a:cxn>
                  <a:cxn ang="0">
                    <a:pos x="17" y="208"/>
                  </a:cxn>
                  <a:cxn ang="0">
                    <a:pos x="29" y="194"/>
                  </a:cxn>
                  <a:cxn ang="0">
                    <a:pos x="17" y="168"/>
                  </a:cxn>
                  <a:cxn ang="0">
                    <a:pos x="33" y="134"/>
                  </a:cxn>
                  <a:cxn ang="0">
                    <a:pos x="53" y="124"/>
                  </a:cxn>
                  <a:cxn ang="0">
                    <a:pos x="57" y="94"/>
                  </a:cxn>
                  <a:cxn ang="0">
                    <a:pos x="73" y="76"/>
                  </a:cxn>
                  <a:cxn ang="0">
                    <a:pos x="87" y="54"/>
                  </a:cxn>
                  <a:cxn ang="0">
                    <a:pos x="99" y="26"/>
                  </a:cxn>
                  <a:cxn ang="0">
                    <a:pos x="117" y="12"/>
                  </a:cxn>
                  <a:cxn ang="0">
                    <a:pos x="131" y="18"/>
                  </a:cxn>
                  <a:cxn ang="0">
                    <a:pos x="145" y="2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7" name="Freeform 151">
                <a:extLst>
                  <a:ext uri="{FF2B5EF4-FFF2-40B4-BE49-F238E27FC236}">
                    <a16:creationId xmlns:a16="http://schemas.microsoft.com/office/drawing/2014/main" id="{6806D281-883F-4FF2-9464-CCF7728391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317156" y="3115875"/>
                <a:ext cx="433414" cy="284471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8" y="36"/>
                  </a:cxn>
                  <a:cxn ang="0">
                    <a:pos x="40" y="40"/>
                  </a:cxn>
                  <a:cxn ang="0">
                    <a:pos x="52" y="44"/>
                  </a:cxn>
                  <a:cxn ang="0">
                    <a:pos x="62" y="44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70" y="4"/>
                  </a:cxn>
                  <a:cxn ang="0">
                    <a:pos x="54" y="6"/>
                  </a:cxn>
                  <a:cxn ang="0">
                    <a:pos x="40" y="0"/>
                  </a:cxn>
                  <a:cxn ang="0">
                    <a:pos x="18" y="4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14" y="30"/>
                  </a:cxn>
                  <a:cxn ang="0">
                    <a:pos x="16" y="36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8" name="Freeform 152">
                <a:extLst>
                  <a:ext uri="{FF2B5EF4-FFF2-40B4-BE49-F238E27FC236}">
                    <a16:creationId xmlns:a16="http://schemas.microsoft.com/office/drawing/2014/main" id="{11A5965C-41AE-4DEC-948E-27C7ABA3020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69499" y="3348624"/>
                <a:ext cx="718234" cy="349123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36" y="18"/>
                  </a:cxn>
                  <a:cxn ang="0">
                    <a:pos x="46" y="24"/>
                  </a:cxn>
                  <a:cxn ang="0">
                    <a:pos x="54" y="18"/>
                  </a:cxn>
                  <a:cxn ang="0">
                    <a:pos x="56" y="8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4"/>
                  </a:cxn>
                  <a:cxn ang="0">
                    <a:pos x="88" y="6"/>
                  </a:cxn>
                  <a:cxn ang="0">
                    <a:pos x="102" y="8"/>
                  </a:cxn>
                  <a:cxn ang="0">
                    <a:pos x="104" y="12"/>
                  </a:cxn>
                  <a:cxn ang="0">
                    <a:pos x="108" y="20"/>
                  </a:cxn>
                  <a:cxn ang="0">
                    <a:pos x="112" y="36"/>
                  </a:cxn>
                  <a:cxn ang="0">
                    <a:pos x="116" y="42"/>
                  </a:cxn>
                  <a:cxn ang="0">
                    <a:pos x="104" y="50"/>
                  </a:cxn>
                  <a:cxn ang="0">
                    <a:pos x="90" y="54"/>
                  </a:cxn>
                  <a:cxn ang="0">
                    <a:pos x="6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8" y="20"/>
                  </a:cxn>
                  <a:cxn ang="0">
                    <a:pos x="14" y="10"/>
                  </a:cxn>
                  <a:cxn ang="0">
                    <a:pos x="26" y="12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9" name="Freeform 166">
                <a:extLst>
                  <a:ext uri="{FF2B5EF4-FFF2-40B4-BE49-F238E27FC236}">
                    <a16:creationId xmlns:a16="http://schemas.microsoft.com/office/drawing/2014/main" id="{03790CD1-26E8-4ACD-9183-973D95360A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329629" y="3995161"/>
                <a:ext cx="371497" cy="362057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38" y="50"/>
                  </a:cxn>
                  <a:cxn ang="0">
                    <a:pos x="26" y="46"/>
                  </a:cxn>
                  <a:cxn ang="0">
                    <a:pos x="14" y="4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6" y="32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6" y="12"/>
                  </a:cxn>
                  <a:cxn ang="0">
                    <a:pos x="30" y="18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4" y="8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60" y="14"/>
                  </a:cxn>
                  <a:cxn ang="0">
                    <a:pos x="56" y="20"/>
                  </a:cxn>
                  <a:cxn ang="0">
                    <a:pos x="56" y="30"/>
                  </a:cxn>
                  <a:cxn ang="0">
                    <a:pos x="50" y="34"/>
                  </a:cxn>
                  <a:cxn ang="0">
                    <a:pos x="44" y="38"/>
                  </a:cxn>
                  <a:cxn ang="0">
                    <a:pos x="44" y="46"/>
                  </a:cxn>
                  <a:cxn ang="0">
                    <a:pos x="44" y="56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0" name="Freeform 148">
                <a:extLst>
                  <a:ext uri="{FF2B5EF4-FFF2-40B4-BE49-F238E27FC236}">
                    <a16:creationId xmlns:a16="http://schemas.microsoft.com/office/drawing/2014/main" id="{F696ADF0-F331-4E04-B75B-2778929971E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44727" y="1357344"/>
                <a:ext cx="1052583" cy="1693901"/>
              </a:xfrm>
              <a:custGeom>
                <a:avLst/>
                <a:gdLst/>
                <a:ahLst/>
                <a:cxnLst>
                  <a:cxn ang="0">
                    <a:pos x="106" y="250"/>
                  </a:cxn>
                  <a:cxn ang="0">
                    <a:pos x="88" y="250"/>
                  </a:cxn>
                  <a:cxn ang="0">
                    <a:pos x="64" y="258"/>
                  </a:cxn>
                  <a:cxn ang="0">
                    <a:pos x="40" y="262"/>
                  </a:cxn>
                  <a:cxn ang="0">
                    <a:pos x="10" y="246"/>
                  </a:cxn>
                  <a:cxn ang="0">
                    <a:pos x="12" y="226"/>
                  </a:cxn>
                  <a:cxn ang="0">
                    <a:pos x="6" y="204"/>
                  </a:cxn>
                  <a:cxn ang="0">
                    <a:pos x="10" y="188"/>
                  </a:cxn>
                  <a:cxn ang="0">
                    <a:pos x="22" y="182"/>
                  </a:cxn>
                  <a:cxn ang="0">
                    <a:pos x="28" y="170"/>
                  </a:cxn>
                  <a:cxn ang="0">
                    <a:pos x="64" y="142"/>
                  </a:cxn>
                  <a:cxn ang="0">
                    <a:pos x="72" y="140"/>
                  </a:cxn>
                  <a:cxn ang="0">
                    <a:pos x="70" y="124"/>
                  </a:cxn>
                  <a:cxn ang="0">
                    <a:pos x="54" y="116"/>
                  </a:cxn>
                  <a:cxn ang="0">
                    <a:pos x="44" y="102"/>
                  </a:cxn>
                  <a:cxn ang="0">
                    <a:pos x="50" y="86"/>
                  </a:cxn>
                  <a:cxn ang="0">
                    <a:pos x="42" y="82"/>
                  </a:cxn>
                  <a:cxn ang="0">
                    <a:pos x="44" y="62"/>
                  </a:cxn>
                  <a:cxn ang="0">
                    <a:pos x="34" y="48"/>
                  </a:cxn>
                  <a:cxn ang="0">
                    <a:pos x="20" y="48"/>
                  </a:cxn>
                  <a:cxn ang="0">
                    <a:pos x="0" y="30"/>
                  </a:cxn>
                  <a:cxn ang="0">
                    <a:pos x="10" y="22"/>
                  </a:cxn>
                  <a:cxn ang="0">
                    <a:pos x="24" y="38"/>
                  </a:cxn>
                  <a:cxn ang="0">
                    <a:pos x="66" y="42"/>
                  </a:cxn>
                  <a:cxn ang="0">
                    <a:pos x="76" y="32"/>
                  </a:cxn>
                  <a:cxn ang="0">
                    <a:pos x="84" y="12"/>
                  </a:cxn>
                  <a:cxn ang="0">
                    <a:pos x="104" y="0"/>
                  </a:cxn>
                  <a:cxn ang="0">
                    <a:pos x="126" y="8"/>
                  </a:cxn>
                  <a:cxn ang="0">
                    <a:pos x="136" y="22"/>
                  </a:cxn>
                  <a:cxn ang="0">
                    <a:pos x="126" y="32"/>
                  </a:cxn>
                  <a:cxn ang="0">
                    <a:pos x="122" y="54"/>
                  </a:cxn>
                  <a:cxn ang="0">
                    <a:pos x="146" y="68"/>
                  </a:cxn>
                  <a:cxn ang="0">
                    <a:pos x="130" y="84"/>
                  </a:cxn>
                  <a:cxn ang="0">
                    <a:pos x="140" y="102"/>
                  </a:cxn>
                  <a:cxn ang="0">
                    <a:pos x="146" y="118"/>
                  </a:cxn>
                  <a:cxn ang="0">
                    <a:pos x="138" y="138"/>
                  </a:cxn>
                  <a:cxn ang="0">
                    <a:pos x="148" y="148"/>
                  </a:cxn>
                  <a:cxn ang="0">
                    <a:pos x="156" y="162"/>
                  </a:cxn>
                  <a:cxn ang="0">
                    <a:pos x="146" y="172"/>
                  </a:cxn>
                  <a:cxn ang="0">
                    <a:pos x="170" y="190"/>
                  </a:cxn>
                  <a:cxn ang="0">
                    <a:pos x="162" y="204"/>
                  </a:cxn>
                  <a:cxn ang="0">
                    <a:pos x="136" y="228"/>
                  </a:cxn>
                  <a:cxn ang="0">
                    <a:pos x="106" y="250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1" name="Freeform 159">
                <a:extLst>
                  <a:ext uri="{FF2B5EF4-FFF2-40B4-BE49-F238E27FC236}">
                    <a16:creationId xmlns:a16="http://schemas.microsoft.com/office/drawing/2014/main" id="{842F452C-2D09-40EE-AE73-E93AC49763D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589690" y="4771000"/>
                <a:ext cx="433414" cy="24568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0" y="4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64" y="16"/>
                  </a:cxn>
                  <a:cxn ang="0">
                    <a:pos x="68" y="16"/>
                  </a:cxn>
                  <a:cxn ang="0">
                    <a:pos x="70" y="20"/>
                  </a:cxn>
                  <a:cxn ang="0">
                    <a:pos x="66" y="28"/>
                  </a:cxn>
                  <a:cxn ang="0">
                    <a:pos x="56" y="30"/>
                  </a:cxn>
                  <a:cxn ang="0">
                    <a:pos x="50" y="24"/>
                  </a:cxn>
                  <a:cxn ang="0">
                    <a:pos x="50" y="34"/>
                  </a:cxn>
                  <a:cxn ang="0">
                    <a:pos x="46" y="36"/>
                  </a:cxn>
                  <a:cxn ang="0">
                    <a:pos x="40" y="34"/>
                  </a:cxn>
                  <a:cxn ang="0">
                    <a:pos x="34" y="30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16" y="38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8" y="1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2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2" name="Freeform 172">
                <a:extLst>
                  <a:ext uri="{FF2B5EF4-FFF2-40B4-BE49-F238E27FC236}">
                    <a16:creationId xmlns:a16="http://schemas.microsoft.com/office/drawing/2014/main" id="{3CE1450F-03BF-430F-BF7C-4823FBF6DEF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660838" y="4525303"/>
                <a:ext cx="557249" cy="245679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8" y="10"/>
                  </a:cxn>
                  <a:cxn ang="0">
                    <a:pos x="58" y="8"/>
                  </a:cxn>
                  <a:cxn ang="0">
                    <a:pos x="68" y="4"/>
                  </a:cxn>
                  <a:cxn ang="0">
                    <a:pos x="76" y="4"/>
                  </a:cxn>
                  <a:cxn ang="0">
                    <a:pos x="86" y="8"/>
                  </a:cxn>
                  <a:cxn ang="0">
                    <a:pos x="90" y="12"/>
                  </a:cxn>
                  <a:cxn ang="0">
                    <a:pos x="86" y="20"/>
                  </a:cxn>
                  <a:cxn ang="0">
                    <a:pos x="82" y="26"/>
                  </a:cxn>
                  <a:cxn ang="0">
                    <a:pos x="72" y="24"/>
                  </a:cxn>
                  <a:cxn ang="0">
                    <a:pos x="62" y="22"/>
                  </a:cxn>
                  <a:cxn ang="0">
                    <a:pos x="56" y="26"/>
                  </a:cxn>
                  <a:cxn ang="0">
                    <a:pos x="54" y="28"/>
                  </a:cxn>
                  <a:cxn ang="0">
                    <a:pos x="44" y="28"/>
                  </a:cxn>
                  <a:cxn ang="0">
                    <a:pos x="38" y="32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6" y="14"/>
                  </a:cxn>
                  <a:cxn ang="0">
                    <a:pos x="24" y="6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3" name="Freeform 188">
                <a:extLst>
                  <a:ext uri="{FF2B5EF4-FFF2-40B4-BE49-F238E27FC236}">
                    <a16:creationId xmlns:a16="http://schemas.microsoft.com/office/drawing/2014/main" id="{C416F4CB-A836-44DB-BF0A-A184005635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6342164" y="6183728"/>
                <a:ext cx="75742" cy="457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44" y="8"/>
                  </a:cxn>
                  <a:cxn ang="0">
                    <a:pos x="40" y="10"/>
                  </a:cxn>
                  <a:cxn ang="0">
                    <a:pos x="32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4" h="10">
                    <a:moveTo>
                      <a:pt x="4" y="0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GB" sz="50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41BEF21B-3889-4A25-AE31-1D580C2F7A82}"/>
                  </a:ext>
                </a:extLst>
              </p:cNvPr>
              <p:cNvGrpSpPr/>
              <p:nvPr/>
            </p:nvGrpSpPr>
            <p:grpSpPr>
              <a:xfrm>
                <a:off x="1879408" y="5289739"/>
                <a:ext cx="1788006" cy="895447"/>
                <a:chOff x="805351" y="5289739"/>
                <a:chExt cx="1788006" cy="895447"/>
              </a:xfrm>
            </p:grpSpPr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03ECCC0D-EA56-4628-B5E3-C796918A0F25}"/>
                    </a:ext>
                  </a:extLst>
                </p:cNvPr>
                <p:cNvSpPr txBox="1"/>
                <p:nvPr/>
              </p:nvSpPr>
              <p:spPr>
                <a:xfrm>
                  <a:off x="1047472" y="5617335"/>
                  <a:ext cx="910011" cy="2191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r>
                    <a:rPr lang="de-DE" sz="900" dirty="0" err="1"/>
                    <a:t>No</a:t>
                  </a:r>
                  <a:r>
                    <a:rPr lang="de-DE" sz="900" dirty="0"/>
                    <a:t> EU Members</a:t>
                  </a:r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63B5E6B0-B28C-4328-AE34-15BC1F5B2619}"/>
                    </a:ext>
                  </a:extLst>
                </p:cNvPr>
                <p:cNvSpPr txBox="1"/>
                <p:nvPr/>
              </p:nvSpPr>
              <p:spPr>
                <a:xfrm>
                  <a:off x="1047472" y="5966017"/>
                  <a:ext cx="910011" cy="2191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r>
                    <a:rPr lang="de-DE" sz="900" dirty="0"/>
                    <a:t>EU Members but </a:t>
                  </a:r>
                  <a:r>
                    <a:rPr lang="de-DE" sz="900" dirty="0" err="1"/>
                    <a:t>no</a:t>
                  </a:r>
                  <a:r>
                    <a:rPr lang="de-DE" sz="900" dirty="0"/>
                    <a:t> EIR</a:t>
                  </a: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7B62F7E7-FCB9-49DA-9067-9FAE62A3E57E}"/>
                    </a:ext>
                  </a:extLst>
                </p:cNvPr>
                <p:cNvSpPr/>
                <p:nvPr/>
              </p:nvSpPr>
              <p:spPr>
                <a:xfrm>
                  <a:off x="813296" y="5649327"/>
                  <a:ext cx="167640" cy="1551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500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10B64034-D548-4AC3-919A-D143C48F21F0}"/>
                    </a:ext>
                  </a:extLst>
                </p:cNvPr>
                <p:cNvSpPr/>
                <p:nvPr/>
              </p:nvSpPr>
              <p:spPr>
                <a:xfrm>
                  <a:off x="805351" y="5983121"/>
                  <a:ext cx="167640" cy="15518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500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D0109CB7-5DD3-407E-B9BD-E30D07ABC910}"/>
                    </a:ext>
                  </a:extLst>
                </p:cNvPr>
                <p:cNvSpPr txBox="1"/>
                <p:nvPr/>
              </p:nvSpPr>
              <p:spPr>
                <a:xfrm>
                  <a:off x="1046559" y="5289739"/>
                  <a:ext cx="1546798" cy="2737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r>
                    <a:rPr lang="de-DE" sz="900" dirty="0"/>
                    <a:t>German Main </a:t>
                  </a:r>
                  <a:r>
                    <a:rPr lang="de-DE" sz="900" dirty="0" err="1"/>
                    <a:t>Insolvency</a:t>
                  </a:r>
                  <a:r>
                    <a:rPr lang="de-DE" sz="900" dirty="0"/>
                    <a:t> </a:t>
                  </a:r>
                  <a:r>
                    <a:rPr lang="de-DE" sz="900" dirty="0" err="1"/>
                    <a:t>Proceedings</a:t>
                  </a:r>
                  <a:endParaRPr lang="de-DE" sz="900" dirty="0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3174E016-FAA0-47B2-A7C4-FC820760AD24}"/>
                    </a:ext>
                  </a:extLst>
                </p:cNvPr>
                <p:cNvSpPr/>
                <p:nvPr/>
              </p:nvSpPr>
              <p:spPr>
                <a:xfrm>
                  <a:off x="806908" y="5343124"/>
                  <a:ext cx="167640" cy="15518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500"/>
                </a:p>
              </p:txBody>
            </p:sp>
          </p:grp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3513DD7-1409-4CD4-929C-BEBFCAD5EA43}"/>
                </a:ext>
              </a:extLst>
            </p:cNvPr>
            <p:cNvGrpSpPr/>
            <p:nvPr/>
          </p:nvGrpSpPr>
          <p:grpSpPr>
            <a:xfrm>
              <a:off x="2877207" y="2381500"/>
              <a:ext cx="5004085" cy="3662329"/>
              <a:chOff x="1803150" y="2381500"/>
              <a:chExt cx="5004085" cy="3662329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00B36BA-1C1F-4FBE-84CD-BAEA5AA24180}"/>
                  </a:ext>
                </a:extLst>
              </p:cNvPr>
              <p:cNvSpPr txBox="1"/>
              <p:nvPr/>
            </p:nvSpPr>
            <p:spPr>
              <a:xfrm>
                <a:off x="2889977" y="4035083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Ireland</a:t>
                </a:r>
                <a:endParaRPr lang="de-DE" sz="500" dirty="0"/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AF8CC18-B5BA-4138-A4E5-0CDF16F6B7E5}"/>
                  </a:ext>
                </a:extLst>
              </p:cNvPr>
              <p:cNvSpPr txBox="1"/>
              <p:nvPr/>
            </p:nvSpPr>
            <p:spPr>
              <a:xfrm>
                <a:off x="3515796" y="4141396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United </a:t>
                </a:r>
                <a:r>
                  <a:rPr lang="de-DE" sz="500" dirty="0" err="1"/>
                  <a:t>Kingdom</a:t>
                </a:r>
                <a:endParaRPr lang="de-DE" sz="500" dirty="0"/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3435EABF-ECD3-483B-91BB-D81CB65DE8F2}"/>
                  </a:ext>
                </a:extLst>
              </p:cNvPr>
              <p:cNvSpPr txBox="1"/>
              <p:nvPr/>
            </p:nvSpPr>
            <p:spPr>
              <a:xfrm>
                <a:off x="3927440" y="4861502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France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7F415B5D-9CC4-4DC6-9D26-B56E551BD2A1}"/>
                  </a:ext>
                </a:extLst>
              </p:cNvPr>
              <p:cNvSpPr txBox="1"/>
              <p:nvPr/>
            </p:nvSpPr>
            <p:spPr>
              <a:xfrm>
                <a:off x="3298291" y="5636728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Spain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4A23742-FE18-4C16-95B4-6DF7DB112702}"/>
                  </a:ext>
                </a:extLst>
              </p:cNvPr>
              <p:cNvSpPr txBox="1"/>
              <p:nvPr/>
            </p:nvSpPr>
            <p:spPr>
              <a:xfrm rot="16200000">
                <a:off x="2887612" y="5675022"/>
                <a:ext cx="502630" cy="234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de-DE" sz="500" dirty="0"/>
                  <a:t>Portugal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33701BE-1C71-40A6-AD0A-310CB31D9E98}"/>
                  </a:ext>
                </a:extLst>
              </p:cNvPr>
              <p:cNvSpPr txBox="1"/>
              <p:nvPr/>
            </p:nvSpPr>
            <p:spPr>
              <a:xfrm>
                <a:off x="4147134" y="4352385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Belgium</a:t>
                </a:r>
                <a:endParaRPr lang="de-DE" sz="500" dirty="0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45CE6BB8-D64F-4F1B-889A-0329988641DF}"/>
                  </a:ext>
                </a:extLst>
              </p:cNvPr>
              <p:cNvSpPr txBox="1"/>
              <p:nvPr/>
            </p:nvSpPr>
            <p:spPr>
              <a:xfrm>
                <a:off x="4684181" y="4229539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Germany 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9548F5AB-864B-4542-91E0-6320378FD181}"/>
                  </a:ext>
                </a:extLst>
              </p:cNvPr>
              <p:cNvSpPr txBox="1"/>
              <p:nvPr/>
            </p:nvSpPr>
            <p:spPr>
              <a:xfrm>
                <a:off x="4365627" y="4460212"/>
                <a:ext cx="575689" cy="228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Luxembourg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E917B430-B356-4F0E-AC7D-E0A4EF1B733D}"/>
                  </a:ext>
                </a:extLst>
              </p:cNvPr>
              <p:cNvSpPr txBox="1"/>
              <p:nvPr/>
            </p:nvSpPr>
            <p:spPr>
              <a:xfrm rot="3176624">
                <a:off x="4830673" y="5287107"/>
                <a:ext cx="502630" cy="234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Italy</a:t>
                </a:r>
                <a:endParaRPr lang="de-DE" sz="500" dirty="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B070E66B-A81E-412B-96E9-750D4436C1B8}"/>
                  </a:ext>
                </a:extLst>
              </p:cNvPr>
              <p:cNvSpPr txBox="1"/>
              <p:nvPr/>
            </p:nvSpPr>
            <p:spPr>
              <a:xfrm>
                <a:off x="5182462" y="4462100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Czech </a:t>
                </a:r>
                <a:r>
                  <a:rPr lang="de-DE" sz="500" dirty="0" err="1"/>
                  <a:t>Republic</a:t>
                </a:r>
                <a:endParaRPr lang="de-DE" sz="500" dirty="0"/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7287E02-E36B-4B22-85FC-1F6D338127E0}"/>
                  </a:ext>
                </a:extLst>
              </p:cNvPr>
              <p:cNvSpPr txBox="1"/>
              <p:nvPr/>
            </p:nvSpPr>
            <p:spPr>
              <a:xfrm>
                <a:off x="5111512" y="4744003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Austria </a:t>
                </a: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4AF479C-00F3-4C1C-B67F-39D8E785EAA5}"/>
                  </a:ext>
                </a:extLst>
              </p:cNvPr>
              <p:cNvSpPr txBox="1"/>
              <p:nvPr/>
            </p:nvSpPr>
            <p:spPr>
              <a:xfrm>
                <a:off x="5634947" y="4814561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Hungary</a:t>
                </a:r>
                <a:endParaRPr lang="de-DE" sz="500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4B6BC9FA-81DA-4D1C-8B8B-9911CDA51CE6}"/>
                  </a:ext>
                </a:extLst>
              </p:cNvPr>
              <p:cNvSpPr txBox="1"/>
              <p:nvPr/>
            </p:nvSpPr>
            <p:spPr>
              <a:xfrm>
                <a:off x="5110371" y="4942910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Slovenia</a:t>
                </a:r>
                <a:endParaRPr lang="de-DE" sz="500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217B424-6DC1-4D53-96A6-F811B836F10F}"/>
                  </a:ext>
                </a:extLst>
              </p:cNvPr>
              <p:cNvSpPr txBox="1"/>
              <p:nvPr/>
            </p:nvSpPr>
            <p:spPr>
              <a:xfrm>
                <a:off x="5557429" y="4131184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Poland</a:t>
                </a:r>
                <a:endParaRPr lang="de-DE" sz="500" dirty="0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66066FE0-2584-41BE-9F14-BB8BCF0A172B}"/>
                  </a:ext>
                </a:extLst>
              </p:cNvPr>
              <p:cNvSpPr txBox="1"/>
              <p:nvPr/>
            </p:nvSpPr>
            <p:spPr>
              <a:xfrm>
                <a:off x="6143984" y="4968316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Romania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E9407572-F6A1-4FA4-8371-7E2DE3E2CA1E}"/>
                  </a:ext>
                </a:extLst>
              </p:cNvPr>
              <p:cNvSpPr txBox="1"/>
              <p:nvPr/>
            </p:nvSpPr>
            <p:spPr>
              <a:xfrm>
                <a:off x="6127522" y="5360903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Bulgaria</a:t>
                </a:r>
                <a:endParaRPr lang="de-DE" sz="500" dirty="0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28504EC5-0051-423F-96E3-A94F080128F2}"/>
                  </a:ext>
                </a:extLst>
              </p:cNvPr>
              <p:cNvGrpSpPr/>
              <p:nvPr/>
            </p:nvGrpSpPr>
            <p:grpSpPr>
              <a:xfrm>
                <a:off x="4601390" y="3413278"/>
                <a:ext cx="502216" cy="400844"/>
                <a:chOff x="3598538" y="3664164"/>
                <a:chExt cx="305359" cy="24352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33" name="Freeform 167">
                  <a:extLst>
                    <a:ext uri="{FF2B5EF4-FFF2-40B4-BE49-F238E27FC236}">
                      <a16:creationId xmlns:a16="http://schemas.microsoft.com/office/drawing/2014/main" id="{BC972619-F4B5-43F4-A2A2-0C0CBAA11A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74388" y="3664164"/>
                  <a:ext cx="158116" cy="243522"/>
                </a:xfrm>
                <a:custGeom>
                  <a:avLst/>
                  <a:gdLst/>
                  <a:ahLst/>
                  <a:cxnLst>
                    <a:cxn ang="0">
                      <a:pos x="24" y="60"/>
                    </a:cxn>
                    <a:cxn ang="0">
                      <a:pos x="14" y="62"/>
                    </a:cxn>
                    <a:cxn ang="0">
                      <a:pos x="8" y="54"/>
                    </a:cxn>
                    <a:cxn ang="0">
                      <a:pos x="4" y="46"/>
                    </a:cxn>
                    <a:cxn ang="0">
                      <a:pos x="0" y="34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14" y="18"/>
                    </a:cxn>
                    <a:cxn ang="0">
                      <a:pos x="22" y="12"/>
                    </a:cxn>
                    <a:cxn ang="0">
                      <a:pos x="26" y="6"/>
                    </a:cxn>
                    <a:cxn ang="0">
                      <a:pos x="34" y="0"/>
                    </a:cxn>
                    <a:cxn ang="0">
                      <a:pos x="38" y="4"/>
                    </a:cxn>
                    <a:cxn ang="0">
                      <a:pos x="36" y="12"/>
                    </a:cxn>
                    <a:cxn ang="0">
                      <a:pos x="32" y="16"/>
                    </a:cxn>
                    <a:cxn ang="0">
                      <a:pos x="34" y="22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32" y="34"/>
                    </a:cxn>
                    <a:cxn ang="0">
                      <a:pos x="24" y="38"/>
                    </a:cxn>
                    <a:cxn ang="0">
                      <a:pos x="22" y="44"/>
                    </a:cxn>
                    <a:cxn ang="0">
                      <a:pos x="20" y="52"/>
                    </a:cxn>
                    <a:cxn ang="0">
                      <a:pos x="24" y="60"/>
                    </a:cxn>
                  </a:cxnLst>
                  <a:rect l="0" t="0" r="r" b="b"/>
                  <a:pathLst>
                    <a:path w="42" h="62">
                      <a:moveTo>
                        <a:pt x="24" y="60"/>
                      </a:moveTo>
                      <a:lnTo>
                        <a:pt x="14" y="62"/>
                      </a:lnTo>
                      <a:lnTo>
                        <a:pt x="8" y="54"/>
                      </a:lnTo>
                      <a:lnTo>
                        <a:pt x="4" y="46"/>
                      </a:lnTo>
                      <a:lnTo>
                        <a:pt x="0" y="34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14" y="18"/>
                      </a:lnTo>
                      <a:lnTo>
                        <a:pt x="22" y="12"/>
                      </a:lnTo>
                      <a:lnTo>
                        <a:pt x="26" y="6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6" y="12"/>
                      </a:lnTo>
                      <a:lnTo>
                        <a:pt x="32" y="16"/>
                      </a:lnTo>
                      <a:lnTo>
                        <a:pt x="34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32" y="34"/>
                      </a:lnTo>
                      <a:lnTo>
                        <a:pt x="24" y="38"/>
                      </a:lnTo>
                      <a:lnTo>
                        <a:pt x="22" y="44"/>
                      </a:lnTo>
                      <a:lnTo>
                        <a:pt x="20" y="52"/>
                      </a:lnTo>
                      <a:lnTo>
                        <a:pt x="24" y="6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GB" sz="500">
                    <a:solidFill>
                      <a:schemeClr val="tx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7D3BBD0F-38F5-4B4D-BAFD-77C2B8EB1C1B}"/>
                    </a:ext>
                  </a:extLst>
                </p:cNvPr>
                <p:cNvSpPr txBox="1"/>
                <p:nvPr/>
              </p:nvSpPr>
              <p:spPr>
                <a:xfrm>
                  <a:off x="3598538" y="3756555"/>
                  <a:ext cx="305359" cy="765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500" dirty="0" err="1"/>
                    <a:t>Denmark</a:t>
                  </a:r>
                  <a:endParaRPr lang="de-DE" sz="500" dirty="0"/>
                </a:p>
              </p:txBody>
            </p:sp>
          </p:grp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68F6D48A-FEFF-4D66-8E41-9AF9E0146E44}"/>
                  </a:ext>
                </a:extLst>
              </p:cNvPr>
              <p:cNvSpPr txBox="1"/>
              <p:nvPr/>
            </p:nvSpPr>
            <p:spPr>
              <a:xfrm>
                <a:off x="5137545" y="2685375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Sweden</a:t>
                </a:r>
                <a:endParaRPr lang="de-DE" sz="500" dirty="0"/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574672E4-2C59-49E3-B882-F066318151AC}"/>
                  </a:ext>
                </a:extLst>
              </p:cNvPr>
              <p:cNvSpPr txBox="1"/>
              <p:nvPr/>
            </p:nvSpPr>
            <p:spPr>
              <a:xfrm>
                <a:off x="6192821" y="3181800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/>
                  <a:t>Estonia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AECEE9F3-60F7-4408-86C8-3C81DCB758C8}"/>
                  </a:ext>
                </a:extLst>
              </p:cNvPr>
              <p:cNvSpPr txBox="1"/>
              <p:nvPr/>
            </p:nvSpPr>
            <p:spPr>
              <a:xfrm>
                <a:off x="6227125" y="3469900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Latvia</a:t>
                </a:r>
                <a:endParaRPr lang="de-DE" sz="500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65EAF49F-EF7D-49EC-B680-F30A941AD5DC}"/>
                  </a:ext>
                </a:extLst>
              </p:cNvPr>
              <p:cNvSpPr txBox="1"/>
              <p:nvPr/>
            </p:nvSpPr>
            <p:spPr>
              <a:xfrm>
                <a:off x="6035338" y="3688599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Lithuania</a:t>
                </a:r>
                <a:endParaRPr lang="de-DE" sz="500" dirty="0"/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15ED1E39-A315-40C1-9E90-955F961286DF}"/>
                  </a:ext>
                </a:extLst>
              </p:cNvPr>
              <p:cNvSpPr txBox="1"/>
              <p:nvPr/>
            </p:nvSpPr>
            <p:spPr>
              <a:xfrm>
                <a:off x="4237717" y="4135793"/>
                <a:ext cx="502216" cy="156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Netherlands</a:t>
                </a:r>
                <a:endParaRPr lang="de-DE" sz="500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05423E68-986E-4B2D-AFF5-7E560DB4BD17}"/>
                  </a:ext>
                </a:extLst>
              </p:cNvPr>
              <p:cNvSpPr txBox="1"/>
              <p:nvPr/>
            </p:nvSpPr>
            <p:spPr>
              <a:xfrm>
                <a:off x="6305019" y="2381500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Finland</a:t>
                </a:r>
                <a:endParaRPr lang="de-DE" sz="500" dirty="0"/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C99D4C15-36D9-4C2E-9FD5-271F12A885BE}"/>
                  </a:ext>
                </a:extLst>
              </p:cNvPr>
              <p:cNvSpPr txBox="1"/>
              <p:nvPr/>
            </p:nvSpPr>
            <p:spPr>
              <a:xfrm>
                <a:off x="4460755" y="4851118"/>
                <a:ext cx="502216" cy="23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Switzerland</a:t>
                </a:r>
                <a:endParaRPr lang="de-DE" sz="500" dirty="0"/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C17FF04-86D9-43B0-9954-B83F52DD1275}"/>
                  </a:ext>
                </a:extLst>
              </p:cNvPr>
              <p:cNvSpPr txBox="1"/>
              <p:nvPr/>
            </p:nvSpPr>
            <p:spPr>
              <a:xfrm>
                <a:off x="5299856" y="5040247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Croatia</a:t>
                </a:r>
                <a:r>
                  <a:rPr lang="de-DE" sz="500" dirty="0"/>
                  <a:t> 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5A3277BB-9220-477E-9821-EF15EEF362A0}"/>
                  </a:ext>
                </a:extLst>
              </p:cNvPr>
              <p:cNvSpPr txBox="1"/>
              <p:nvPr/>
            </p:nvSpPr>
            <p:spPr>
              <a:xfrm>
                <a:off x="1803150" y="2898019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Iceland</a:t>
                </a:r>
                <a:endParaRPr lang="de-DE" sz="500" dirty="0"/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8770DCC3-82D1-42D1-B0F5-D7895D66103A}"/>
                  </a:ext>
                </a:extLst>
              </p:cNvPr>
              <p:cNvSpPr txBox="1"/>
              <p:nvPr/>
            </p:nvSpPr>
            <p:spPr>
              <a:xfrm>
                <a:off x="5600086" y="4596720"/>
                <a:ext cx="502217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Slovakia</a:t>
                </a:r>
                <a:endParaRPr lang="de-DE" sz="500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1BC03AA4-C17F-46A6-8501-1825371958E5}"/>
                  </a:ext>
                </a:extLst>
              </p:cNvPr>
              <p:cNvSpPr txBox="1"/>
              <p:nvPr/>
            </p:nvSpPr>
            <p:spPr>
              <a:xfrm>
                <a:off x="4521125" y="2777277"/>
                <a:ext cx="502216" cy="235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500" dirty="0" err="1"/>
                  <a:t>Norway</a:t>
                </a:r>
                <a:endParaRPr lang="de-DE" sz="500" dirty="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1C963B9-BBD8-4BFE-B396-CDE59279BFE5}"/>
              </a:ext>
            </a:extLst>
          </p:cNvPr>
          <p:cNvSpPr txBox="1"/>
          <p:nvPr/>
        </p:nvSpPr>
        <p:spPr>
          <a:xfrm>
            <a:off x="7448766" y="6030607"/>
            <a:ext cx="556450" cy="260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Greece</a:t>
            </a:r>
            <a:endParaRPr lang="de-DE" sz="5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B7311E-83E2-4886-9C5D-6EBE29C08280}"/>
              </a:ext>
            </a:extLst>
          </p:cNvPr>
          <p:cNvSpPr txBox="1"/>
          <p:nvPr/>
        </p:nvSpPr>
        <p:spPr>
          <a:xfrm>
            <a:off x="8480657" y="6722839"/>
            <a:ext cx="556450" cy="260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Cyprus</a:t>
            </a:r>
            <a:endParaRPr lang="de-DE" sz="5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419180-273D-4795-8F6E-5E0B363A061F}"/>
              </a:ext>
            </a:extLst>
          </p:cNvPr>
          <p:cNvSpPr txBox="1"/>
          <p:nvPr/>
        </p:nvSpPr>
        <p:spPr>
          <a:xfrm>
            <a:off x="6544301" y="6561679"/>
            <a:ext cx="183703" cy="5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Malta</a:t>
            </a:r>
          </a:p>
        </p:txBody>
      </p:sp>
    </p:spTree>
    <p:extLst>
      <p:ext uri="{BB962C8B-B14F-4D97-AF65-F5344CB8AC3E}">
        <p14:creationId xmlns:p14="http://schemas.microsoft.com/office/powerpoint/2010/main" val="252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872E1-13B2-4F4B-9CB0-7412EE9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B4F6F-717C-4EB2-9127-F4EBEF4F2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888807-87A2-46A0-9BF6-BDE9E70A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8096340" cy="223200"/>
          </a:xfrm>
        </p:spPr>
        <p:txBody>
          <a:bodyPr/>
          <a:lstStyle/>
          <a:p>
            <a:r>
              <a:rPr lang="en-GB" dirty="0"/>
              <a:t>Continuation of </a:t>
            </a:r>
            <a:r>
              <a:rPr lang="en-GB" dirty="0" err="1"/>
              <a:t>german</a:t>
            </a:r>
            <a:r>
              <a:rPr lang="en-GB" dirty="0"/>
              <a:t> insolvency proceedings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7D2948A-F2B2-4DEF-A2A9-78A0A3A42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61ED2-DB3A-4BE8-9C2B-E43838500451}"/>
              </a:ext>
            </a:extLst>
          </p:cNvPr>
          <p:cNvSpPr txBox="1"/>
          <p:nvPr/>
        </p:nvSpPr>
        <p:spPr>
          <a:xfrm>
            <a:off x="78225" y="1145587"/>
            <a:ext cx="59415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Approaching investors, setting up data rooms and starting negotiations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1CD59-92BA-4F6A-B65E-A8D9C33D9B89}"/>
              </a:ext>
            </a:extLst>
          </p:cNvPr>
          <p:cNvSpPr txBox="1"/>
          <p:nvPr/>
        </p:nvSpPr>
        <p:spPr>
          <a:xfrm>
            <a:off x="64025" y="2049716"/>
            <a:ext cx="843734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Continuation of negotiations on the basis of a shortlist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64D62-CE3B-48B6-997A-E53988ABD76C}"/>
              </a:ext>
            </a:extLst>
          </p:cNvPr>
          <p:cNvSpPr txBox="1"/>
          <p:nvPr/>
        </p:nvSpPr>
        <p:spPr>
          <a:xfrm>
            <a:off x="61423" y="2872430"/>
            <a:ext cx="936256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Conclusion of the purchase agreement negotiations with IAG on 29 December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6FF92-1BD8-4451-A98E-035551213B09}"/>
              </a:ext>
            </a:extLst>
          </p:cNvPr>
          <p:cNvSpPr txBox="1"/>
          <p:nvPr/>
        </p:nvSpPr>
        <p:spPr>
          <a:xfrm>
            <a:off x="61423" y="3593717"/>
            <a:ext cx="982107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The purchase agreement was still subject to the condition precedent: The approval of the creditors’ committee and the final insolvency administrator after the opening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7423D-D06F-4A3B-938A-44114682D434}"/>
              </a:ext>
            </a:extLst>
          </p:cNvPr>
          <p:cNvSpPr txBox="1"/>
          <p:nvPr/>
        </p:nvSpPr>
        <p:spPr>
          <a:xfrm>
            <a:off x="62424" y="5625585"/>
            <a:ext cx="945038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Application for a suspension of the ban on enforcement by the European Commission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557AD-542A-42FC-BDCB-DDE2BF9A876B}"/>
              </a:ext>
            </a:extLst>
          </p:cNvPr>
          <p:cNvSpPr txBox="1"/>
          <p:nvPr/>
        </p:nvSpPr>
        <p:spPr>
          <a:xfrm>
            <a:off x="71949" y="4630950"/>
            <a:ext cx="841037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Extension of the provisional operating license by the Austrian Ministry of Transport and information from the Austrian slot coordinators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C332F-73EB-496D-B91E-401597F6607B}"/>
              </a:ext>
            </a:extLst>
          </p:cNvPr>
          <p:cNvSpPr txBox="1"/>
          <p:nvPr/>
        </p:nvSpPr>
        <p:spPr>
          <a:xfrm>
            <a:off x="62424" y="6534361"/>
            <a:ext cx="776232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3"/>
            <a:r>
              <a:rPr lang="en-GB" sz="1800" dirty="0"/>
              <a:t>Granting interim financing through successful bidders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01284AE-3DEF-4137-86A5-AEC6D8216891}"/>
              </a:ext>
            </a:extLst>
          </p:cNvPr>
          <p:cNvCxnSpPr>
            <a:cxnSpLocks/>
            <a:stCxn id="178" idx="4"/>
            <a:endCxn id="174" idx="4"/>
          </p:cNvCxnSpPr>
          <p:nvPr/>
        </p:nvCxnSpPr>
        <p:spPr>
          <a:xfrm flipH="1">
            <a:off x="1330510" y="1477897"/>
            <a:ext cx="5020" cy="537583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" name="Picture 173" descr="A picture containing text, blur  Description automatically generated">
            <a:extLst>
              <a:ext uri="{FF2B5EF4-FFF2-40B4-BE49-F238E27FC236}">
                <a16:creationId xmlns:a16="http://schemas.microsoft.com/office/drawing/2014/main" id="{A8C59A8E-6C48-4894-A55E-7B08421C5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5160" y="6545949"/>
            <a:ext cx="290700" cy="307778"/>
          </a:xfrm>
          <a:prstGeom prst="ellipse">
            <a:avLst/>
          </a:prstGeom>
        </p:spPr>
      </p:pic>
      <p:pic>
        <p:nvPicPr>
          <p:cNvPr id="175" name="Picture 174" descr="A picture containing text, blur  Description automatically generated">
            <a:extLst>
              <a:ext uri="{FF2B5EF4-FFF2-40B4-BE49-F238E27FC236}">
                <a16:creationId xmlns:a16="http://schemas.microsoft.com/office/drawing/2014/main" id="{18BF8B0F-634D-44EE-A5C2-A36B8C615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2908087"/>
            <a:ext cx="290700" cy="307778"/>
          </a:xfrm>
          <a:prstGeom prst="ellipse">
            <a:avLst/>
          </a:prstGeom>
        </p:spPr>
      </p:pic>
      <p:pic>
        <p:nvPicPr>
          <p:cNvPr id="176" name="Picture 175" descr="A picture containing text, blur  Description automatically generated">
            <a:extLst>
              <a:ext uri="{FF2B5EF4-FFF2-40B4-BE49-F238E27FC236}">
                <a16:creationId xmlns:a16="http://schemas.microsoft.com/office/drawing/2014/main" id="{C3518F65-25EC-4760-8193-4EC5CFBA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2077203"/>
            <a:ext cx="290700" cy="307778"/>
          </a:xfrm>
          <a:prstGeom prst="ellipse">
            <a:avLst/>
          </a:prstGeom>
        </p:spPr>
      </p:pic>
      <p:pic>
        <p:nvPicPr>
          <p:cNvPr id="178" name="Picture 177" descr="A picture containing text, blur  Description automatically generated">
            <a:extLst>
              <a:ext uri="{FF2B5EF4-FFF2-40B4-BE49-F238E27FC236}">
                <a16:creationId xmlns:a16="http://schemas.microsoft.com/office/drawing/2014/main" id="{797252CF-8803-4BB5-845D-2F2670160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1170119"/>
            <a:ext cx="290700" cy="307778"/>
          </a:xfrm>
          <a:prstGeom prst="ellipse">
            <a:avLst/>
          </a:prstGeom>
        </p:spPr>
      </p:pic>
      <p:pic>
        <p:nvPicPr>
          <p:cNvPr id="181" name="Picture 180" descr="A picture containing text, blur  Description automatically generated">
            <a:extLst>
              <a:ext uri="{FF2B5EF4-FFF2-40B4-BE49-F238E27FC236}">
                <a16:creationId xmlns:a16="http://schemas.microsoft.com/office/drawing/2014/main" id="{C72B277A-24F9-4B7D-BAD7-0576546AD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5160" y="3615146"/>
            <a:ext cx="290700" cy="307778"/>
          </a:xfrm>
          <a:prstGeom prst="ellipse">
            <a:avLst/>
          </a:prstGeom>
        </p:spPr>
      </p:pic>
      <p:pic>
        <p:nvPicPr>
          <p:cNvPr id="182" name="Picture 181" descr="A picture containing text, blur  Description automatically generated">
            <a:extLst>
              <a:ext uri="{FF2B5EF4-FFF2-40B4-BE49-F238E27FC236}">
                <a16:creationId xmlns:a16="http://schemas.microsoft.com/office/drawing/2014/main" id="{9F43F86B-802A-417F-9D65-9473B0080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5160" y="4655580"/>
            <a:ext cx="290700" cy="307778"/>
          </a:xfrm>
          <a:prstGeom prst="ellipse">
            <a:avLst/>
          </a:prstGeom>
        </p:spPr>
      </p:pic>
      <p:pic>
        <p:nvPicPr>
          <p:cNvPr id="184" name="Picture 183" descr="A picture containing text, blur  Description automatically generated">
            <a:extLst>
              <a:ext uri="{FF2B5EF4-FFF2-40B4-BE49-F238E27FC236}">
                <a16:creationId xmlns:a16="http://schemas.microsoft.com/office/drawing/2014/main" id="{875834F8-1C0B-4CFC-8721-685F30E5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5657914"/>
            <a:ext cx="290700" cy="3077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65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F784B2-33BF-4455-BF5E-9DDFA017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335439"/>
            <a:ext cx="9434087" cy="1008815"/>
          </a:xfrm>
        </p:spPr>
        <p:txBody>
          <a:bodyPr/>
          <a:lstStyle/>
          <a:p>
            <a:pPr lvl="3"/>
            <a:endParaRPr lang="en-GB" sz="1600" b="1" dirty="0">
              <a:solidFill>
                <a:schemeClr val="accent3"/>
              </a:solidFill>
            </a:endParaRPr>
          </a:p>
          <a:p>
            <a:pPr marL="0" lvl="3" indent="0">
              <a:buNone/>
            </a:pPr>
            <a:r>
              <a:rPr lang="en-GB" sz="1800" b="1" dirty="0"/>
              <a:t>2 January 2018 – opposing creditors become active</a:t>
            </a:r>
          </a:p>
          <a:p>
            <a:pPr lvl="3"/>
            <a:endParaRPr lang="en-GB" sz="1800" b="1" dirty="0">
              <a:solidFill>
                <a:schemeClr val="accent3"/>
              </a:solidFill>
            </a:endParaRPr>
          </a:p>
          <a:p>
            <a:pPr lvl="3"/>
            <a:endParaRPr lang="en-GB" sz="1600" b="1" dirty="0">
              <a:solidFill>
                <a:schemeClr val="accent3"/>
              </a:solidFill>
            </a:endParaRPr>
          </a:p>
          <a:p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EE1798-C963-4965-93A8-F4EEA7228ED9}"/>
              </a:ext>
            </a:extLst>
          </p:cNvPr>
          <p:cNvSpPr txBox="1"/>
          <p:nvPr/>
        </p:nvSpPr>
        <p:spPr>
          <a:xfrm>
            <a:off x="-28575" y="4551942"/>
            <a:ext cx="1019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GB" sz="1800" dirty="0"/>
              <a:t>Filing for insolvency at the Regional Court of </a:t>
            </a:r>
            <a:r>
              <a:rPr lang="en-GB" sz="1800" dirty="0" err="1"/>
              <a:t>Korneuburg</a:t>
            </a:r>
            <a:r>
              <a:rPr lang="en-GB" sz="1800" dirty="0"/>
              <a:t> in Austria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7532F4-E756-4AEE-9ED0-13E2F67DABAA}"/>
              </a:ext>
            </a:extLst>
          </p:cNvPr>
          <p:cNvSpPr txBox="1"/>
          <p:nvPr/>
        </p:nvSpPr>
        <p:spPr>
          <a:xfrm>
            <a:off x="-28575" y="5366629"/>
            <a:ext cx="10182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GB" sz="1800" dirty="0"/>
              <a:t>Immediate appeals in Germany, as well as the Austrian insolvency filing destabilises the German proceedings as well as the finalised M&amp;A process</a:t>
            </a:r>
          </a:p>
        </p:txBody>
      </p:sp>
      <p:sp>
        <p:nvSpPr>
          <p:cNvPr id="78" name="Content Placeholder 4">
            <a:extLst>
              <a:ext uri="{FF2B5EF4-FFF2-40B4-BE49-F238E27FC236}">
                <a16:creationId xmlns:a16="http://schemas.microsoft.com/office/drawing/2014/main" id="{2B029D0C-D55B-465A-8B3D-260E3965AE12}"/>
              </a:ext>
            </a:extLst>
          </p:cNvPr>
          <p:cNvSpPr txBox="1">
            <a:spLocks/>
          </p:cNvSpPr>
          <p:nvPr/>
        </p:nvSpPr>
        <p:spPr>
          <a:xfrm>
            <a:off x="1633280" y="3582744"/>
            <a:ext cx="8520807" cy="70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 dirty="0"/>
              <a:t>Immediate filing of the appeal with the insolvency court in Charlottenburg </a:t>
            </a:r>
          </a:p>
          <a:p>
            <a:pPr lvl="3"/>
            <a:r>
              <a:rPr lang="en-GB" sz="1800" dirty="0"/>
              <a:t>Appeal based on a lack of international competence</a:t>
            </a:r>
          </a:p>
          <a:p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E9E98-5D22-4469-A6C0-A618395D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5A5DE-F0B0-47BB-88E6-937DCF72E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D1CE19-D385-4F8B-ABFA-6CA98ED5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8545920" cy="223200"/>
          </a:xfrm>
        </p:spPr>
        <p:txBody>
          <a:bodyPr/>
          <a:lstStyle/>
          <a:p>
            <a:r>
              <a:rPr lang="en-GB" dirty="0"/>
              <a:t>Resistance to German Insolvency proceedings 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F1BAE9-3A63-4511-B36D-17156C8A2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07673E6-A0D4-48FA-B6DC-A939802B27EC}"/>
              </a:ext>
            </a:extLst>
          </p:cNvPr>
          <p:cNvCxnSpPr>
            <a:cxnSpLocks/>
            <a:stCxn id="68" idx="4"/>
            <a:endCxn id="71" idx="4"/>
          </p:cNvCxnSpPr>
          <p:nvPr/>
        </p:nvCxnSpPr>
        <p:spPr>
          <a:xfrm>
            <a:off x="1335530" y="1611247"/>
            <a:ext cx="0" cy="415242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picture containing text, blur  Description automatically generated">
            <a:extLst>
              <a:ext uri="{FF2B5EF4-FFF2-40B4-BE49-F238E27FC236}">
                <a16:creationId xmlns:a16="http://schemas.microsoft.com/office/drawing/2014/main" id="{6E56DE55-5377-4CC7-BAB2-F5B46B270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2724263"/>
            <a:ext cx="290700" cy="307778"/>
          </a:xfrm>
          <a:prstGeom prst="ellipse">
            <a:avLst/>
          </a:prstGeom>
        </p:spPr>
      </p:pic>
      <p:pic>
        <p:nvPicPr>
          <p:cNvPr id="67" name="Picture 66" descr="A picture containing text, blur  Description automatically generated">
            <a:extLst>
              <a:ext uri="{FF2B5EF4-FFF2-40B4-BE49-F238E27FC236}">
                <a16:creationId xmlns:a16="http://schemas.microsoft.com/office/drawing/2014/main" id="{DBD5AADC-F7BE-4201-A481-D64F5E2A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1942548"/>
            <a:ext cx="290700" cy="307778"/>
          </a:xfrm>
          <a:prstGeom prst="ellipse">
            <a:avLst/>
          </a:prstGeom>
        </p:spPr>
      </p:pic>
      <p:pic>
        <p:nvPicPr>
          <p:cNvPr id="68" name="Picture 67" descr="A picture containing text, blur  Description automatically generated">
            <a:extLst>
              <a:ext uri="{FF2B5EF4-FFF2-40B4-BE49-F238E27FC236}">
                <a16:creationId xmlns:a16="http://schemas.microsoft.com/office/drawing/2014/main" id="{3DDC56D8-DFB5-4D0C-AEA1-DEF743DCB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1303469"/>
            <a:ext cx="290700" cy="307778"/>
          </a:xfrm>
          <a:prstGeom prst="ellipse">
            <a:avLst/>
          </a:prstGeom>
        </p:spPr>
      </p:pic>
      <p:pic>
        <p:nvPicPr>
          <p:cNvPr id="69" name="Picture 68" descr="A picture containing text, blur  Description automatically generated">
            <a:extLst>
              <a:ext uri="{FF2B5EF4-FFF2-40B4-BE49-F238E27FC236}">
                <a16:creationId xmlns:a16="http://schemas.microsoft.com/office/drawing/2014/main" id="{FAC76810-054D-4A81-A6B6-0F38D1492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5160" y="3614290"/>
            <a:ext cx="290700" cy="307778"/>
          </a:xfrm>
          <a:prstGeom prst="ellipse">
            <a:avLst/>
          </a:prstGeom>
        </p:spPr>
      </p:pic>
      <p:pic>
        <p:nvPicPr>
          <p:cNvPr id="70" name="Picture 69" descr="A picture containing text, blur  Description automatically generated">
            <a:extLst>
              <a:ext uri="{FF2B5EF4-FFF2-40B4-BE49-F238E27FC236}">
                <a16:creationId xmlns:a16="http://schemas.microsoft.com/office/drawing/2014/main" id="{25AFA4E5-F1A1-4A69-BFEF-2BF7A28E2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85160" y="4640096"/>
            <a:ext cx="290700" cy="307778"/>
          </a:xfrm>
          <a:prstGeom prst="ellipse">
            <a:avLst/>
          </a:prstGeom>
        </p:spPr>
      </p:pic>
      <p:pic>
        <p:nvPicPr>
          <p:cNvPr id="71" name="Picture 70" descr="A picture containing text, blur  Description automatically generated">
            <a:extLst>
              <a:ext uri="{FF2B5EF4-FFF2-40B4-BE49-F238E27FC236}">
                <a16:creationId xmlns:a16="http://schemas.microsoft.com/office/drawing/2014/main" id="{9BD4A4FE-E9E8-404A-8770-D9A2B649E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5455898"/>
            <a:ext cx="290700" cy="307778"/>
          </a:xfrm>
          <a:prstGeom prst="ellipse">
            <a:avLst/>
          </a:prstGeom>
        </p:spPr>
      </p:pic>
      <p:pic>
        <p:nvPicPr>
          <p:cNvPr id="39" name="Picture 38" descr="A picture containing text, blur  Description automatically generated">
            <a:extLst>
              <a:ext uri="{FF2B5EF4-FFF2-40B4-BE49-F238E27FC236}">
                <a16:creationId xmlns:a16="http://schemas.microsoft.com/office/drawing/2014/main" id="{E6AB2ACB-72E2-4E84-B93D-88C9142AE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4209" r="67174" b="61659"/>
          <a:stretch/>
        </p:blipFill>
        <p:spPr>
          <a:xfrm>
            <a:off x="734035" y="1128784"/>
            <a:ext cx="1224001" cy="1224000"/>
          </a:xfrm>
          <a:prstGeom prst="ellipse">
            <a:avLst/>
          </a:prstGeom>
        </p:spPr>
      </p:pic>
      <p:pic>
        <p:nvPicPr>
          <p:cNvPr id="43" name="Picture 42" descr="A picture containing text, blur  Description automatically generated">
            <a:extLst>
              <a:ext uri="{FF2B5EF4-FFF2-40B4-BE49-F238E27FC236}">
                <a16:creationId xmlns:a16="http://schemas.microsoft.com/office/drawing/2014/main" id="{90728281-977A-4003-B454-E59C2882C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732700" y="1123201"/>
            <a:ext cx="1224000" cy="1224000"/>
          </a:xfrm>
          <a:prstGeom prst="ellipse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C371564-489F-4370-B1E2-77C6234AA66D}"/>
              </a:ext>
            </a:extLst>
          </p:cNvPr>
          <p:cNvGrpSpPr/>
          <p:nvPr/>
        </p:nvGrpSpPr>
        <p:grpSpPr>
          <a:xfrm>
            <a:off x="903409" y="1220263"/>
            <a:ext cx="850261" cy="1021138"/>
            <a:chOff x="12590607" y="5943277"/>
            <a:chExt cx="921230" cy="1106367"/>
          </a:xfrm>
        </p:grpSpPr>
        <p:grpSp>
          <p:nvGrpSpPr>
            <p:cNvPr id="111" name="Graphic 284">
              <a:extLst>
                <a:ext uri="{FF2B5EF4-FFF2-40B4-BE49-F238E27FC236}">
                  <a16:creationId xmlns:a16="http://schemas.microsoft.com/office/drawing/2014/main" id="{DFFEB9A7-33B8-441A-9129-2A60AD2A5917}"/>
                </a:ext>
              </a:extLst>
            </p:cNvPr>
            <p:cNvGrpSpPr/>
            <p:nvPr/>
          </p:nvGrpSpPr>
          <p:grpSpPr>
            <a:xfrm>
              <a:off x="12590607" y="5943277"/>
              <a:ext cx="921230" cy="688089"/>
              <a:chOff x="5709181" y="3557277"/>
              <a:chExt cx="691170" cy="516244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3A28E77-CD83-4C46-86B0-5E051A751FF0}"/>
                  </a:ext>
                </a:extLst>
              </p:cNvPr>
              <p:cNvSpPr/>
              <p:nvPr/>
            </p:nvSpPr>
            <p:spPr>
              <a:xfrm>
                <a:off x="5756112" y="4045078"/>
                <a:ext cx="56886" cy="28443"/>
              </a:xfrm>
              <a:custGeom>
                <a:avLst/>
                <a:gdLst>
                  <a:gd name="connsiteX0" fmla="*/ 0 w 56886"/>
                  <a:gd name="connsiteY0" fmla="*/ 32710 h 28443"/>
                  <a:gd name="connsiteX1" fmla="*/ 56886 w 56886"/>
                  <a:gd name="connsiteY1" fmla="*/ 0 h 2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86" h="28443">
                    <a:moveTo>
                      <a:pt x="0" y="32710"/>
                    </a:moveTo>
                    <a:lnTo>
                      <a:pt x="56886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1580B68-6341-4F31-A788-5C2AE6755246}"/>
                  </a:ext>
                </a:extLst>
              </p:cNvPr>
              <p:cNvSpPr/>
              <p:nvPr/>
            </p:nvSpPr>
            <p:spPr>
              <a:xfrm>
                <a:off x="5709181" y="3904284"/>
                <a:ext cx="56886" cy="14222"/>
              </a:xfrm>
              <a:custGeom>
                <a:avLst/>
                <a:gdLst>
                  <a:gd name="connsiteX0" fmla="*/ 0 w 56886"/>
                  <a:gd name="connsiteY0" fmla="*/ 0 h 0"/>
                  <a:gd name="connsiteX1" fmla="*/ 66842 w 5688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86">
                    <a:moveTo>
                      <a:pt x="0" y="0"/>
                    </a:moveTo>
                    <a:lnTo>
                      <a:pt x="66842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FD7B8D0-DE97-4AFD-BCB1-DDF57F89A6D6}"/>
                  </a:ext>
                </a:extLst>
              </p:cNvPr>
              <p:cNvSpPr/>
              <p:nvPr/>
            </p:nvSpPr>
            <p:spPr>
              <a:xfrm>
                <a:off x="5756112" y="3730780"/>
                <a:ext cx="56886" cy="28443"/>
              </a:xfrm>
              <a:custGeom>
                <a:avLst/>
                <a:gdLst>
                  <a:gd name="connsiteX0" fmla="*/ 0 w 56886"/>
                  <a:gd name="connsiteY0" fmla="*/ 0 h 28443"/>
                  <a:gd name="connsiteX1" fmla="*/ 58309 w 56886"/>
                  <a:gd name="connsiteY1" fmla="*/ 34132 h 2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86" h="28443">
                    <a:moveTo>
                      <a:pt x="0" y="0"/>
                    </a:moveTo>
                    <a:lnTo>
                      <a:pt x="58309" y="34132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22F48C3-8D1A-429B-8342-B6A75D3C3DAB}"/>
                  </a:ext>
                </a:extLst>
              </p:cNvPr>
              <p:cNvSpPr/>
              <p:nvPr/>
            </p:nvSpPr>
            <p:spPr>
              <a:xfrm>
                <a:off x="5882684" y="3604208"/>
                <a:ext cx="28443" cy="56886"/>
              </a:xfrm>
              <a:custGeom>
                <a:avLst/>
                <a:gdLst>
                  <a:gd name="connsiteX0" fmla="*/ 34132 w 28443"/>
                  <a:gd name="connsiteY0" fmla="*/ 59731 h 56886"/>
                  <a:gd name="connsiteX1" fmla="*/ 0 w 28443"/>
                  <a:gd name="connsiteY1" fmla="*/ 0 h 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43" h="56886">
                    <a:moveTo>
                      <a:pt x="34132" y="59731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F9E3354-33AA-4A55-91BC-7DE3F67D564E}"/>
                  </a:ext>
                </a:extLst>
              </p:cNvPr>
              <p:cNvSpPr/>
              <p:nvPr/>
            </p:nvSpPr>
            <p:spPr>
              <a:xfrm>
                <a:off x="6054766" y="3557277"/>
                <a:ext cx="14222" cy="71108"/>
              </a:xfrm>
              <a:custGeom>
                <a:avLst/>
                <a:gdLst>
                  <a:gd name="connsiteX0" fmla="*/ 0 w 0"/>
                  <a:gd name="connsiteY0" fmla="*/ 71108 h 71107"/>
                  <a:gd name="connsiteX1" fmla="*/ 0 w 0"/>
                  <a:gd name="connsiteY1" fmla="*/ 0 h 7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1107">
                    <a:moveTo>
                      <a:pt x="0" y="71108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7E07A9B-9517-4B77-98BC-159BCC302F51}"/>
                  </a:ext>
                </a:extLst>
              </p:cNvPr>
              <p:cNvSpPr/>
              <p:nvPr/>
            </p:nvSpPr>
            <p:spPr>
              <a:xfrm>
                <a:off x="6191293" y="3604208"/>
                <a:ext cx="28443" cy="56886"/>
              </a:xfrm>
              <a:custGeom>
                <a:avLst/>
                <a:gdLst>
                  <a:gd name="connsiteX0" fmla="*/ 0 w 28443"/>
                  <a:gd name="connsiteY0" fmla="*/ 61153 h 56886"/>
                  <a:gd name="connsiteX1" fmla="*/ 36976 w 28443"/>
                  <a:gd name="connsiteY1" fmla="*/ 0 h 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443" h="56886">
                    <a:moveTo>
                      <a:pt x="0" y="61153"/>
                    </a:moveTo>
                    <a:lnTo>
                      <a:pt x="36976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61B0F48-E6C8-4D81-85A9-E0410CBD709C}"/>
                  </a:ext>
                </a:extLst>
              </p:cNvPr>
              <p:cNvSpPr/>
              <p:nvPr/>
            </p:nvSpPr>
            <p:spPr>
              <a:xfrm>
                <a:off x="6292266" y="3732202"/>
                <a:ext cx="56886" cy="28443"/>
              </a:xfrm>
              <a:custGeom>
                <a:avLst/>
                <a:gdLst>
                  <a:gd name="connsiteX0" fmla="*/ 0 w 56886"/>
                  <a:gd name="connsiteY0" fmla="*/ 34132 h 28443"/>
                  <a:gd name="connsiteX1" fmla="*/ 61153 w 56886"/>
                  <a:gd name="connsiteY1" fmla="*/ 0 h 2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86" h="28443">
                    <a:moveTo>
                      <a:pt x="0" y="34132"/>
                    </a:moveTo>
                    <a:lnTo>
                      <a:pt x="61153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E2D111A-6E07-41F0-B556-A7D9D42B878B}"/>
                  </a:ext>
                </a:extLst>
              </p:cNvPr>
              <p:cNvSpPr/>
              <p:nvPr/>
            </p:nvSpPr>
            <p:spPr>
              <a:xfrm>
                <a:off x="6329243" y="3902862"/>
                <a:ext cx="71108" cy="14222"/>
              </a:xfrm>
              <a:custGeom>
                <a:avLst/>
                <a:gdLst>
                  <a:gd name="connsiteX0" fmla="*/ 0 w 71108"/>
                  <a:gd name="connsiteY0" fmla="*/ 0 h 0"/>
                  <a:gd name="connsiteX1" fmla="*/ 71108 w 71108"/>
                  <a:gd name="connsiteY1" fmla="*/ 14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108">
                    <a:moveTo>
                      <a:pt x="0" y="0"/>
                    </a:moveTo>
                    <a:lnTo>
                      <a:pt x="71108" y="1422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CBA09A63-1689-4794-85C7-EA094D02D796}"/>
                  </a:ext>
                </a:extLst>
              </p:cNvPr>
              <p:cNvSpPr/>
              <p:nvPr/>
            </p:nvSpPr>
            <p:spPr>
              <a:xfrm>
                <a:off x="6293689" y="4042233"/>
                <a:ext cx="56886" cy="28443"/>
              </a:xfrm>
              <a:custGeom>
                <a:avLst/>
                <a:gdLst>
                  <a:gd name="connsiteX0" fmla="*/ 59731 w 56886"/>
                  <a:gd name="connsiteY0" fmla="*/ 34132 h 28443"/>
                  <a:gd name="connsiteX1" fmla="*/ 0 w 56886"/>
                  <a:gd name="connsiteY1" fmla="*/ 0 h 2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86" h="28443">
                    <a:moveTo>
                      <a:pt x="59731" y="34132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B39F766-C10A-437F-939B-F6C207AA06D0}"/>
                </a:ext>
              </a:extLst>
            </p:cNvPr>
            <p:cNvGrpSpPr/>
            <p:nvPr/>
          </p:nvGrpSpPr>
          <p:grpSpPr>
            <a:xfrm>
              <a:off x="12857696" y="6186505"/>
              <a:ext cx="381561" cy="863139"/>
              <a:chOff x="10684531" y="6296669"/>
              <a:chExt cx="259004" cy="585901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DE50B35-A67C-4CC7-833C-55B1C8BEDD9F}"/>
                  </a:ext>
                </a:extLst>
              </p:cNvPr>
              <p:cNvSpPr/>
              <p:nvPr/>
            </p:nvSpPr>
            <p:spPr>
              <a:xfrm>
                <a:off x="10886957" y="6465147"/>
                <a:ext cx="56578" cy="203682"/>
              </a:xfrm>
              <a:custGeom>
                <a:avLst/>
                <a:gdLst>
                  <a:gd name="connsiteX0" fmla="*/ 0 w 56578"/>
                  <a:gd name="connsiteY0" fmla="*/ 0 h 203682"/>
                  <a:gd name="connsiteX1" fmla="*/ 36462 w 56578"/>
                  <a:gd name="connsiteY1" fmla="*/ 30175 h 203682"/>
                  <a:gd name="connsiteX2" fmla="*/ 56579 w 56578"/>
                  <a:gd name="connsiteY2" fmla="*/ 72923 h 203682"/>
                  <a:gd name="connsiteX3" fmla="*/ 56579 w 56578"/>
                  <a:gd name="connsiteY3" fmla="*/ 152133 h 203682"/>
                  <a:gd name="connsiteX4" fmla="*/ 10058 w 56578"/>
                  <a:gd name="connsiteY4" fmla="*/ 203683 h 20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78" h="203682">
                    <a:moveTo>
                      <a:pt x="0" y="0"/>
                    </a:moveTo>
                    <a:lnTo>
                      <a:pt x="36462" y="30175"/>
                    </a:lnTo>
                    <a:cubicBezTo>
                      <a:pt x="49035" y="40234"/>
                      <a:pt x="56579" y="56578"/>
                      <a:pt x="56579" y="72923"/>
                    </a:cubicBezTo>
                    <a:lnTo>
                      <a:pt x="56579" y="152133"/>
                    </a:lnTo>
                    <a:cubicBezTo>
                      <a:pt x="56579" y="179794"/>
                      <a:pt x="38976" y="203683"/>
                      <a:pt x="10058" y="203683"/>
                    </a:cubicBezTo>
                  </a:path>
                </a:pathLst>
              </a:custGeom>
              <a:no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437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287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31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574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18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8620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056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1493" algn="l" defTabSz="1042873" rtl="0" eaLnBrk="1" latinLnBrk="0" hangingPunct="1">
                  <a:defRPr sz="205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4" name="Graphic 211">
                <a:extLst>
                  <a:ext uri="{FF2B5EF4-FFF2-40B4-BE49-F238E27FC236}">
                    <a16:creationId xmlns:a16="http://schemas.microsoft.com/office/drawing/2014/main" id="{0C51A5AE-A7AF-420C-A97B-F4BA635B2EAD}"/>
                  </a:ext>
                </a:extLst>
              </p:cNvPr>
              <p:cNvGrpSpPr/>
              <p:nvPr/>
            </p:nvGrpSpPr>
            <p:grpSpPr>
              <a:xfrm>
                <a:off x="10684531" y="6296669"/>
                <a:ext cx="213741" cy="585901"/>
                <a:chOff x="2089983" y="3649639"/>
                <a:chExt cx="213741" cy="585901"/>
              </a:xfrm>
              <a:noFill/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E462D6F-63C7-4EAB-B5D9-3640E01F51EB}"/>
                    </a:ext>
                  </a:extLst>
                </p:cNvPr>
                <p:cNvSpPr/>
                <p:nvPr/>
              </p:nvSpPr>
              <p:spPr>
                <a:xfrm>
                  <a:off x="2089983" y="3819375"/>
                  <a:ext cx="56578" cy="203682"/>
                </a:xfrm>
                <a:custGeom>
                  <a:avLst/>
                  <a:gdLst>
                    <a:gd name="connsiteX0" fmla="*/ 45263 w 56578"/>
                    <a:gd name="connsiteY0" fmla="*/ 203683 h 203682"/>
                    <a:gd name="connsiteX1" fmla="*/ 0 w 56578"/>
                    <a:gd name="connsiteY1" fmla="*/ 152133 h 203682"/>
                    <a:gd name="connsiteX2" fmla="*/ 0 w 56578"/>
                    <a:gd name="connsiteY2" fmla="*/ 72923 h 203682"/>
                    <a:gd name="connsiteX3" fmla="*/ 20117 w 56578"/>
                    <a:gd name="connsiteY3" fmla="*/ 30175 h 203682"/>
                    <a:gd name="connsiteX4" fmla="*/ 56579 w 56578"/>
                    <a:gd name="connsiteY4" fmla="*/ 0 h 203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578" h="203682">
                      <a:moveTo>
                        <a:pt x="45263" y="203683"/>
                      </a:moveTo>
                      <a:cubicBezTo>
                        <a:pt x="17602" y="203683"/>
                        <a:pt x="0" y="181051"/>
                        <a:pt x="0" y="152133"/>
                      </a:cubicBezTo>
                      <a:lnTo>
                        <a:pt x="0" y="72923"/>
                      </a:lnTo>
                      <a:cubicBezTo>
                        <a:pt x="0" y="55321"/>
                        <a:pt x="7544" y="40234"/>
                        <a:pt x="20117" y="30175"/>
                      </a:cubicBezTo>
                      <a:lnTo>
                        <a:pt x="56579" y="0"/>
                      </a:lnTo>
                    </a:path>
                  </a:pathLst>
                </a:custGeom>
                <a:noFill/>
                <a:ln w="222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1437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4287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431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8574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0718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28620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50056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171493" algn="l" defTabSz="1042873" rtl="0" eaLnBrk="1" latinLnBrk="0" hangingPunct="1">
                    <a:defRPr sz="2053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6" name="Graphic 211">
                  <a:extLst>
                    <a:ext uri="{FF2B5EF4-FFF2-40B4-BE49-F238E27FC236}">
                      <a16:creationId xmlns:a16="http://schemas.microsoft.com/office/drawing/2014/main" id="{E175B9F0-1F8A-47BB-B767-54661876E6E0}"/>
                    </a:ext>
                  </a:extLst>
                </p:cNvPr>
                <p:cNvGrpSpPr/>
                <p:nvPr/>
              </p:nvGrpSpPr>
              <p:grpSpPr>
                <a:xfrm>
                  <a:off x="2135246" y="3649639"/>
                  <a:ext cx="168478" cy="585901"/>
                  <a:chOff x="2135246" y="3649639"/>
                  <a:chExt cx="168478" cy="585901"/>
                </a:xfrm>
                <a:noFill/>
              </p:grpSpPr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6FFB47C8-210F-4D25-AFEC-A01D359AEED8}"/>
                      </a:ext>
                    </a:extLst>
                  </p:cNvPr>
                  <p:cNvSpPr/>
                  <p:nvPr/>
                </p:nvSpPr>
                <p:spPr>
                  <a:xfrm>
                    <a:off x="2244631" y="3904871"/>
                    <a:ext cx="57835" cy="330669"/>
                  </a:xfrm>
                  <a:custGeom>
                    <a:avLst/>
                    <a:gdLst>
                      <a:gd name="connsiteX0" fmla="*/ 57836 w 57835"/>
                      <a:gd name="connsiteY0" fmla="*/ 0 h 330669"/>
                      <a:gd name="connsiteX1" fmla="*/ 57836 w 57835"/>
                      <a:gd name="connsiteY1" fmla="*/ 26403 h 330669"/>
                      <a:gd name="connsiteX2" fmla="*/ 57836 w 57835"/>
                      <a:gd name="connsiteY2" fmla="*/ 285407 h 330669"/>
                      <a:gd name="connsiteX3" fmla="*/ 12573 w 57835"/>
                      <a:gd name="connsiteY3" fmla="*/ 330670 h 330669"/>
                      <a:gd name="connsiteX4" fmla="*/ 0 w 57835"/>
                      <a:gd name="connsiteY4" fmla="*/ 330670 h 330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835" h="330669">
                        <a:moveTo>
                          <a:pt x="57836" y="0"/>
                        </a:moveTo>
                        <a:lnTo>
                          <a:pt x="57836" y="26403"/>
                        </a:lnTo>
                        <a:lnTo>
                          <a:pt x="57836" y="285407"/>
                        </a:lnTo>
                        <a:cubicBezTo>
                          <a:pt x="57836" y="310553"/>
                          <a:pt x="37719" y="330670"/>
                          <a:pt x="12573" y="330670"/>
                        </a:cubicBezTo>
                        <a:lnTo>
                          <a:pt x="0" y="33067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1437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4287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6431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8574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0718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28620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50056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171493" algn="l" defTabSz="1042873" rtl="0" eaLnBrk="1" latinLnBrk="0" hangingPunct="1">
                      <a:defRPr sz="20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de-DE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18" name="Graphic 211">
                    <a:extLst>
                      <a:ext uri="{FF2B5EF4-FFF2-40B4-BE49-F238E27FC236}">
                        <a16:creationId xmlns:a16="http://schemas.microsoft.com/office/drawing/2014/main" id="{A30EF83F-223B-448C-BC6B-9F4233BB117F}"/>
                      </a:ext>
                    </a:extLst>
                  </p:cNvPr>
                  <p:cNvGrpSpPr/>
                  <p:nvPr/>
                </p:nvGrpSpPr>
                <p:grpSpPr>
                  <a:xfrm>
                    <a:off x="2135246" y="3649639"/>
                    <a:ext cx="168478" cy="583387"/>
                    <a:chOff x="2135246" y="3649639"/>
                    <a:chExt cx="168478" cy="583387"/>
                  </a:xfrm>
                  <a:noFill/>
                </p:grpSpPr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912166CD-8391-4738-B0F5-99C82CF5E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5246" y="3902357"/>
                      <a:ext cx="90525" cy="330669"/>
                    </a:xfrm>
                    <a:custGeom>
                      <a:avLst/>
                      <a:gdLst>
                        <a:gd name="connsiteX0" fmla="*/ 90526 w 90525"/>
                        <a:gd name="connsiteY0" fmla="*/ 134531 h 330669"/>
                        <a:gd name="connsiteX1" fmla="*/ 90526 w 90525"/>
                        <a:gd name="connsiteY1" fmla="*/ 285407 h 330669"/>
                        <a:gd name="connsiteX2" fmla="*/ 45263 w 90525"/>
                        <a:gd name="connsiteY2" fmla="*/ 330670 h 330669"/>
                        <a:gd name="connsiteX3" fmla="*/ 0 w 90525"/>
                        <a:gd name="connsiteY3" fmla="*/ 285407 h 330669"/>
                        <a:gd name="connsiteX4" fmla="*/ 0 w 90525"/>
                        <a:gd name="connsiteY4" fmla="*/ 26403 h 330669"/>
                        <a:gd name="connsiteX5" fmla="*/ 0 w 90525"/>
                        <a:gd name="connsiteY5" fmla="*/ 0 h 330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0525" h="330669">
                          <a:moveTo>
                            <a:pt x="90526" y="134531"/>
                          </a:moveTo>
                          <a:lnTo>
                            <a:pt x="90526" y="285407"/>
                          </a:lnTo>
                          <a:cubicBezTo>
                            <a:pt x="90526" y="310553"/>
                            <a:pt x="70409" y="330670"/>
                            <a:pt x="45263" y="330670"/>
                          </a:cubicBezTo>
                          <a:cubicBezTo>
                            <a:pt x="20117" y="330670"/>
                            <a:pt x="0" y="310553"/>
                            <a:pt x="0" y="285407"/>
                          </a:cubicBezTo>
                          <a:lnTo>
                            <a:pt x="0" y="2640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A61AFBE2-6339-4FA8-9572-BD9B1EF4CD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5246" y="3649639"/>
                      <a:ext cx="168478" cy="168478"/>
                    </a:xfrm>
                    <a:custGeom>
                      <a:avLst/>
                      <a:gdLst>
                        <a:gd name="connsiteX0" fmla="*/ 84239 w 168478"/>
                        <a:gd name="connsiteY0" fmla="*/ 168478 h 168478"/>
                        <a:gd name="connsiteX1" fmla="*/ 0 w 168478"/>
                        <a:gd name="connsiteY1" fmla="*/ 84239 h 168478"/>
                        <a:gd name="connsiteX2" fmla="*/ 84239 w 168478"/>
                        <a:gd name="connsiteY2" fmla="*/ 0 h 168478"/>
                        <a:gd name="connsiteX3" fmla="*/ 168478 w 168478"/>
                        <a:gd name="connsiteY3" fmla="*/ 84239 h 168478"/>
                        <a:gd name="connsiteX4" fmla="*/ 84239 w 168478"/>
                        <a:gd name="connsiteY4" fmla="*/ 168478 h 168478"/>
                        <a:gd name="connsiteX5" fmla="*/ 84239 w 168478"/>
                        <a:gd name="connsiteY5" fmla="*/ 168478 h 1684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8478" h="168478">
                          <a:moveTo>
                            <a:pt x="84239" y="168478"/>
                          </a:moveTo>
                          <a:cubicBezTo>
                            <a:pt x="37719" y="168478"/>
                            <a:pt x="0" y="130759"/>
                            <a:pt x="0" y="84239"/>
                          </a:cubicBezTo>
                          <a:cubicBezTo>
                            <a:pt x="0" y="37719"/>
                            <a:pt x="37719" y="0"/>
                            <a:pt x="84239" y="0"/>
                          </a:cubicBezTo>
                          <a:cubicBezTo>
                            <a:pt x="130759" y="0"/>
                            <a:pt x="168478" y="37719"/>
                            <a:pt x="168478" y="84239"/>
                          </a:cubicBezTo>
                          <a:cubicBezTo>
                            <a:pt x="168478" y="130759"/>
                            <a:pt x="130759" y="168478"/>
                            <a:pt x="84239" y="168478"/>
                          </a:cubicBezTo>
                          <a:lnTo>
                            <a:pt x="84239" y="168478"/>
                          </a:lnTo>
                          <a:close/>
                        </a:path>
                      </a:pathLst>
                    </a:custGeom>
                    <a:noFill/>
                    <a:ln w="22225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1437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4287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6431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8574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0718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28620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50056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171493" algn="l" defTabSz="1042873" rtl="0" eaLnBrk="1" latinLnBrk="0" hangingPunct="1">
                        <a:defRPr sz="2053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de-DE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2169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B93A8-4F8D-4EF0-BFDE-AC5E2DEE2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490D-6D44-40B8-A2D8-9227513EAA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BDC832-A8B1-47D7-B405-0E01C7D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8515440" cy="223200"/>
          </a:xfrm>
        </p:spPr>
        <p:txBody>
          <a:bodyPr/>
          <a:lstStyle/>
          <a:p>
            <a:r>
              <a:rPr lang="en-GB" dirty="0"/>
              <a:t>Resistance to German Insolvency proceedings</a:t>
            </a:r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177C68-1CBD-4D42-B979-2BACDA13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086D94-19D5-4DC2-8AFF-7CDF064F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1151069"/>
            <a:ext cx="8523288" cy="4680000"/>
          </a:xfrm>
        </p:spPr>
        <p:txBody>
          <a:bodyPr/>
          <a:lstStyle/>
          <a:p>
            <a:pPr lvl="2"/>
            <a:r>
              <a:rPr lang="en-GB" sz="1800" dirty="0"/>
              <a:t>Hearing of the German insolvency administration before the Austrian insolvency court</a:t>
            </a:r>
          </a:p>
          <a:p>
            <a:pPr lvl="3"/>
            <a:r>
              <a:rPr lang="en-GB" sz="1800" dirty="0"/>
              <a:t>an application was made for the opening of secondary insolvency proceedings by the German insolvency administration on 10 January 2018</a:t>
            </a:r>
          </a:p>
          <a:p>
            <a:pPr lvl="3"/>
            <a:r>
              <a:rPr lang="en-GB" sz="1800" dirty="0"/>
              <a:t>the Austrian insolvency proceedings were converted into secondary proceedings (article 3(3) of the EIR)</a:t>
            </a:r>
          </a:p>
          <a:p>
            <a:pPr lvl="3"/>
            <a:endParaRPr lang="en-GB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GB" sz="1800" dirty="0"/>
              <a:t>As a result, there would have been German main insolvency proceedings as well as Austrian secondary proceedings </a:t>
            </a:r>
          </a:p>
          <a:p>
            <a:pPr lvl="3"/>
            <a:r>
              <a:rPr lang="en-GB" sz="1800" dirty="0"/>
              <a:t>Separate insolvency estates with two insolvency administrators</a:t>
            </a:r>
          </a:p>
          <a:p>
            <a:pPr lvl="3"/>
            <a:r>
              <a:rPr lang="en-GB" sz="1800" dirty="0"/>
              <a:t>German proceedings would have encompassed all assets with the exception of those located in Austria </a:t>
            </a:r>
          </a:p>
          <a:p>
            <a:pPr lvl="3"/>
            <a:r>
              <a:rPr lang="en-GB" sz="1800" dirty="0"/>
              <a:t>Austrian proceedings would be limited to assets located in Austria (article 3(2) sentence 2 of the EIR)</a:t>
            </a:r>
          </a:p>
          <a:p>
            <a:endParaRPr lang="de-D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90DF4-39B8-4C88-868F-D173932B8EFA}"/>
              </a:ext>
            </a:extLst>
          </p:cNvPr>
          <p:cNvCxnSpPr>
            <a:cxnSpLocks/>
            <a:stCxn id="26" idx="4"/>
            <a:endCxn id="24" idx="4"/>
          </p:cNvCxnSpPr>
          <p:nvPr/>
        </p:nvCxnSpPr>
        <p:spPr>
          <a:xfrm>
            <a:off x="1335530" y="1477897"/>
            <a:ext cx="0" cy="256346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text, blur  Description automatically generated">
            <a:extLst>
              <a:ext uri="{FF2B5EF4-FFF2-40B4-BE49-F238E27FC236}">
                <a16:creationId xmlns:a16="http://schemas.microsoft.com/office/drawing/2014/main" id="{1B6C98A4-37D1-4DB0-A0BE-D46AEBF05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3733587"/>
            <a:ext cx="290700" cy="307778"/>
          </a:xfrm>
          <a:prstGeom prst="ellipse">
            <a:avLst/>
          </a:prstGeom>
        </p:spPr>
      </p:pic>
      <p:pic>
        <p:nvPicPr>
          <p:cNvPr id="26" name="Picture 25" descr="A picture containing text, blur  Description automatically generated">
            <a:extLst>
              <a:ext uri="{FF2B5EF4-FFF2-40B4-BE49-F238E27FC236}">
                <a16:creationId xmlns:a16="http://schemas.microsoft.com/office/drawing/2014/main" id="{B4EEFE3C-096E-4E89-A084-FBB225032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8" t="13355" r="65407" b="60404"/>
          <a:stretch/>
        </p:blipFill>
        <p:spPr>
          <a:xfrm>
            <a:off x="1190180" y="1170119"/>
            <a:ext cx="290700" cy="307778"/>
          </a:xfrm>
          <a:prstGeom prst="ellipse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9114BD-C0C0-4F44-899D-D75BCDA72499}"/>
              </a:ext>
            </a:extLst>
          </p:cNvPr>
          <p:cNvSpPr txBox="1">
            <a:spLocks/>
          </p:cNvSpPr>
          <p:nvPr/>
        </p:nvSpPr>
        <p:spPr>
          <a:xfrm>
            <a:off x="720001" y="768899"/>
            <a:ext cx="6211044" cy="58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Symbol" panose="05050102010706020507" pitchFamily="18" charset="2"/>
              <a:buChar char="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75595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888" indent="-119063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3875" indent="-149225" algn="l" defTabSz="75595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Bree Rg" panose="02000503000000020004" pitchFamily="50" charset="0"/>
              <a:buChar char="–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ACF0-0725-42B4-AE88-1DF7AD178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F722AE-BBFF-4D7A-AA85-5D85283FEA1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98BF6-C913-48BA-BC1E-6B54C8DC5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67AEA7-0219-40EB-90BB-F6DA1525E0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Continued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4E2FDEB-8631-408A-925B-90DDD90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8475"/>
            <a:ext cx="10176600" cy="223200"/>
          </a:xfrm>
        </p:spPr>
        <p:txBody>
          <a:bodyPr/>
          <a:lstStyle/>
          <a:p>
            <a:r>
              <a:rPr lang="en-GB" dirty="0"/>
              <a:t>German main and Austrian secondary insolvency proceedings</a:t>
            </a:r>
            <a:endParaRPr lang="de-DE" dirty="0"/>
          </a:p>
        </p:txBody>
      </p:sp>
      <p:sp>
        <p:nvSpPr>
          <p:cNvPr id="151" name="Footer Placeholder 4">
            <a:extLst>
              <a:ext uri="{FF2B5EF4-FFF2-40B4-BE49-F238E27FC236}">
                <a16:creationId xmlns:a16="http://schemas.microsoft.com/office/drawing/2014/main" id="{E21508A3-E08A-466B-BFD2-23B5FE8E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7182000"/>
            <a:ext cx="6210000" cy="180000"/>
          </a:xfrm>
          <a:prstGeom prst="rect">
            <a:avLst/>
          </a:prstGeom>
        </p:spPr>
        <p:txBody>
          <a:bodyPr vert="horz" lIns="0" tIns="52149" rIns="104299" bIns="52149" rtlCol="0" anchor="ctr"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kern="120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IEEI – 21</a:t>
            </a:r>
            <a:r>
              <a:rPr lang="en-GB" baseline="30000" dirty="0"/>
              <a:t>st</a:t>
            </a:r>
            <a:r>
              <a:rPr lang="en-GB" dirty="0"/>
              <a:t> Colloquium, Milan, May 2022</a:t>
            </a:r>
          </a:p>
        </p:txBody>
      </p:sp>
      <p:sp>
        <p:nvSpPr>
          <p:cNvPr id="63" name="Freeform 177">
            <a:extLst>
              <a:ext uri="{FF2B5EF4-FFF2-40B4-BE49-F238E27FC236}">
                <a16:creationId xmlns:a16="http://schemas.microsoft.com/office/drawing/2014/main" id="{45F19655-9B2D-408E-A5E7-370D5164658B}"/>
              </a:ext>
            </a:extLst>
          </p:cNvPr>
          <p:cNvSpPr>
            <a:spLocks noChangeAspect="1"/>
          </p:cNvSpPr>
          <p:nvPr/>
        </p:nvSpPr>
        <p:spPr bwMode="gray">
          <a:xfrm>
            <a:off x="6596486" y="5063997"/>
            <a:ext cx="617357" cy="528973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B6FE7EA0-6D61-4146-9E5D-34EE2D8BD85E}"/>
              </a:ext>
            </a:extLst>
          </p:cNvPr>
          <p:cNvSpPr>
            <a:spLocks noChangeAspect="1"/>
          </p:cNvSpPr>
          <p:nvPr/>
        </p:nvSpPr>
        <p:spPr bwMode="gray">
          <a:xfrm>
            <a:off x="2487640" y="2563494"/>
            <a:ext cx="1138677" cy="586161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150">
            <a:extLst>
              <a:ext uri="{FF2B5EF4-FFF2-40B4-BE49-F238E27FC236}">
                <a16:creationId xmlns:a16="http://schemas.microsoft.com/office/drawing/2014/main" id="{0E2EC86E-A908-40E3-8B4F-27A8BA572FBB}"/>
              </a:ext>
            </a:extLst>
          </p:cNvPr>
          <p:cNvSpPr>
            <a:spLocks noChangeAspect="1"/>
          </p:cNvSpPr>
          <p:nvPr/>
        </p:nvSpPr>
        <p:spPr bwMode="gray">
          <a:xfrm>
            <a:off x="5656740" y="918000"/>
            <a:ext cx="2819254" cy="2416116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Freeform 153">
            <a:extLst>
              <a:ext uri="{FF2B5EF4-FFF2-40B4-BE49-F238E27FC236}">
                <a16:creationId xmlns:a16="http://schemas.microsoft.com/office/drawing/2014/main" id="{CEAB4743-C8D2-492C-B21E-943FC8096055}"/>
              </a:ext>
            </a:extLst>
          </p:cNvPr>
          <p:cNvSpPr>
            <a:spLocks noChangeAspect="1"/>
          </p:cNvSpPr>
          <p:nvPr/>
        </p:nvSpPr>
        <p:spPr bwMode="gray">
          <a:xfrm>
            <a:off x="7405917" y="3591454"/>
            <a:ext cx="617357" cy="38600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 154">
            <a:extLst>
              <a:ext uri="{FF2B5EF4-FFF2-40B4-BE49-F238E27FC236}">
                <a16:creationId xmlns:a16="http://schemas.microsoft.com/office/drawing/2014/main" id="{D4787788-36E1-446A-BEB2-29CB6929C916}"/>
              </a:ext>
            </a:extLst>
          </p:cNvPr>
          <p:cNvSpPr>
            <a:spLocks noChangeAspect="1"/>
          </p:cNvSpPr>
          <p:nvPr/>
        </p:nvSpPr>
        <p:spPr bwMode="gray">
          <a:xfrm>
            <a:off x="7255004" y="3777308"/>
            <a:ext cx="356695" cy="14296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Freeform 157">
            <a:extLst>
              <a:ext uri="{FF2B5EF4-FFF2-40B4-BE49-F238E27FC236}">
                <a16:creationId xmlns:a16="http://schemas.microsoft.com/office/drawing/2014/main" id="{13395192-2DDC-45BD-93CE-01DE32271E6F}"/>
              </a:ext>
            </a:extLst>
          </p:cNvPr>
          <p:cNvSpPr>
            <a:spLocks noChangeAspect="1"/>
          </p:cNvSpPr>
          <p:nvPr/>
        </p:nvSpPr>
        <p:spPr bwMode="gray">
          <a:xfrm>
            <a:off x="4243678" y="3791609"/>
            <a:ext cx="260662" cy="17156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Freeform 163">
            <a:extLst>
              <a:ext uri="{FF2B5EF4-FFF2-40B4-BE49-F238E27FC236}">
                <a16:creationId xmlns:a16="http://schemas.microsoft.com/office/drawing/2014/main" id="{58B4FF32-3991-4514-99CB-6C36F6EBA1BD}"/>
              </a:ext>
            </a:extLst>
          </p:cNvPr>
          <p:cNvSpPr>
            <a:spLocks noChangeAspect="1"/>
          </p:cNvSpPr>
          <p:nvPr/>
        </p:nvSpPr>
        <p:spPr bwMode="gray">
          <a:xfrm>
            <a:off x="6068314" y="5607273"/>
            <a:ext cx="96033" cy="18585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 164">
            <a:extLst>
              <a:ext uri="{FF2B5EF4-FFF2-40B4-BE49-F238E27FC236}">
                <a16:creationId xmlns:a16="http://schemas.microsoft.com/office/drawing/2014/main" id="{B3FB0C4B-2C8B-4825-80AA-C6E42C9CD588}"/>
              </a:ext>
            </a:extLst>
          </p:cNvPr>
          <p:cNvSpPr>
            <a:spLocks noChangeAspect="1"/>
          </p:cNvSpPr>
          <p:nvPr/>
        </p:nvSpPr>
        <p:spPr bwMode="gray">
          <a:xfrm>
            <a:off x="6027162" y="5850307"/>
            <a:ext cx="137188" cy="27163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Freeform 178">
            <a:extLst>
              <a:ext uri="{FF2B5EF4-FFF2-40B4-BE49-F238E27FC236}">
                <a16:creationId xmlns:a16="http://schemas.microsoft.com/office/drawing/2014/main" id="{2607DA38-CCBD-49D9-8290-7C5059661AC0}"/>
              </a:ext>
            </a:extLst>
          </p:cNvPr>
          <p:cNvSpPr>
            <a:spLocks noChangeAspect="1"/>
          </p:cNvSpPr>
          <p:nvPr/>
        </p:nvSpPr>
        <p:spPr bwMode="gray">
          <a:xfrm>
            <a:off x="6843433" y="5264152"/>
            <a:ext cx="411570" cy="3717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Freeform 179">
            <a:extLst>
              <a:ext uri="{FF2B5EF4-FFF2-40B4-BE49-F238E27FC236}">
                <a16:creationId xmlns:a16="http://schemas.microsoft.com/office/drawing/2014/main" id="{679BC7C5-3874-49B0-B9FD-F667F8D11045}"/>
              </a:ext>
            </a:extLst>
          </p:cNvPr>
          <p:cNvSpPr>
            <a:spLocks noChangeAspect="1"/>
          </p:cNvSpPr>
          <p:nvPr/>
        </p:nvSpPr>
        <p:spPr bwMode="gray">
          <a:xfrm>
            <a:off x="7131531" y="5149780"/>
            <a:ext cx="480164" cy="557564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Freeform 180">
            <a:extLst>
              <a:ext uri="{FF2B5EF4-FFF2-40B4-BE49-F238E27FC236}">
                <a16:creationId xmlns:a16="http://schemas.microsoft.com/office/drawing/2014/main" id="{6D3DBC18-435C-415A-8357-006CF36EB7D2}"/>
              </a:ext>
            </a:extLst>
          </p:cNvPr>
          <p:cNvSpPr>
            <a:spLocks noChangeAspect="1"/>
          </p:cNvSpPr>
          <p:nvPr/>
        </p:nvSpPr>
        <p:spPr bwMode="gray">
          <a:xfrm>
            <a:off x="7364753" y="5650157"/>
            <a:ext cx="274382" cy="22874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Freeform 181">
            <a:extLst>
              <a:ext uri="{FF2B5EF4-FFF2-40B4-BE49-F238E27FC236}">
                <a16:creationId xmlns:a16="http://schemas.microsoft.com/office/drawing/2014/main" id="{A0002BE8-BB8A-47F0-A623-3CEBE338E43F}"/>
              </a:ext>
            </a:extLst>
          </p:cNvPr>
          <p:cNvSpPr>
            <a:spLocks noChangeAspect="1"/>
          </p:cNvSpPr>
          <p:nvPr/>
        </p:nvSpPr>
        <p:spPr bwMode="gray">
          <a:xfrm>
            <a:off x="6500454" y="6250607"/>
            <a:ext cx="288099" cy="17156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Freeform 190">
            <a:extLst>
              <a:ext uri="{FF2B5EF4-FFF2-40B4-BE49-F238E27FC236}">
                <a16:creationId xmlns:a16="http://schemas.microsoft.com/office/drawing/2014/main" id="{4AE0DE43-5CB1-474D-BA94-7F2DE14ECC71}"/>
              </a:ext>
            </a:extLst>
          </p:cNvPr>
          <p:cNvSpPr>
            <a:spLocks noChangeAspect="1"/>
          </p:cNvSpPr>
          <p:nvPr/>
        </p:nvSpPr>
        <p:spPr bwMode="gray">
          <a:xfrm>
            <a:off x="7227610" y="5635868"/>
            <a:ext cx="178347" cy="400306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Freeform 158">
            <a:extLst>
              <a:ext uri="{FF2B5EF4-FFF2-40B4-BE49-F238E27FC236}">
                <a16:creationId xmlns:a16="http://schemas.microsoft.com/office/drawing/2014/main" id="{D3782A34-DEE4-4550-8D7A-A9E8B55EE0E8}"/>
              </a:ext>
            </a:extLst>
          </p:cNvPr>
          <p:cNvSpPr>
            <a:spLocks noChangeAspect="1"/>
          </p:cNvSpPr>
          <p:nvPr/>
        </p:nvSpPr>
        <p:spPr bwMode="gray">
          <a:xfrm>
            <a:off x="3996750" y="3920275"/>
            <a:ext cx="452728" cy="443191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Freeform 156">
            <a:extLst>
              <a:ext uri="{FF2B5EF4-FFF2-40B4-BE49-F238E27FC236}">
                <a16:creationId xmlns:a16="http://schemas.microsoft.com/office/drawing/2014/main" id="{62B765E6-A054-420C-B4B9-FD215A8385FF}"/>
              </a:ext>
            </a:extLst>
          </p:cNvPr>
          <p:cNvSpPr>
            <a:spLocks noChangeAspect="1"/>
          </p:cNvSpPr>
          <p:nvPr/>
        </p:nvSpPr>
        <p:spPr bwMode="gray">
          <a:xfrm>
            <a:off x="4463181" y="3219747"/>
            <a:ext cx="864296" cy="1372462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Freeform 160">
            <a:extLst>
              <a:ext uri="{FF2B5EF4-FFF2-40B4-BE49-F238E27FC236}">
                <a16:creationId xmlns:a16="http://schemas.microsoft.com/office/drawing/2014/main" id="{B2050B5D-E940-489D-BB2E-163CFD38B031}"/>
              </a:ext>
            </a:extLst>
          </p:cNvPr>
          <p:cNvSpPr>
            <a:spLocks noChangeAspect="1"/>
          </p:cNvSpPr>
          <p:nvPr/>
        </p:nvSpPr>
        <p:spPr bwMode="gray">
          <a:xfrm>
            <a:off x="4600388" y="4420659"/>
            <a:ext cx="1399344" cy="1229506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Freeform 162">
            <a:extLst>
              <a:ext uri="{FF2B5EF4-FFF2-40B4-BE49-F238E27FC236}">
                <a16:creationId xmlns:a16="http://schemas.microsoft.com/office/drawing/2014/main" id="{1CA16B35-F9BB-43C8-AA10-B0570CAF7567}"/>
              </a:ext>
            </a:extLst>
          </p:cNvPr>
          <p:cNvSpPr>
            <a:spLocks noChangeAspect="1"/>
          </p:cNvSpPr>
          <p:nvPr/>
        </p:nvSpPr>
        <p:spPr bwMode="gray">
          <a:xfrm>
            <a:off x="4106495" y="5478598"/>
            <a:ext cx="1344467" cy="101505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Freeform 161">
            <a:extLst>
              <a:ext uri="{FF2B5EF4-FFF2-40B4-BE49-F238E27FC236}">
                <a16:creationId xmlns:a16="http://schemas.microsoft.com/office/drawing/2014/main" id="{E28F4582-0550-4E67-BC48-FEA82992990B}"/>
              </a:ext>
            </a:extLst>
          </p:cNvPr>
          <p:cNvSpPr>
            <a:spLocks noChangeAspect="1"/>
          </p:cNvSpPr>
          <p:nvPr/>
        </p:nvSpPr>
        <p:spPr bwMode="gray">
          <a:xfrm>
            <a:off x="4079069" y="5678753"/>
            <a:ext cx="370413" cy="686231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Freeform 165">
            <a:extLst>
              <a:ext uri="{FF2B5EF4-FFF2-40B4-BE49-F238E27FC236}">
                <a16:creationId xmlns:a16="http://schemas.microsoft.com/office/drawing/2014/main" id="{2873EBEA-0D6F-48AD-A121-A3F656C59A8E}"/>
              </a:ext>
            </a:extLst>
          </p:cNvPr>
          <p:cNvSpPr>
            <a:spLocks noChangeAspect="1"/>
          </p:cNvSpPr>
          <p:nvPr/>
        </p:nvSpPr>
        <p:spPr bwMode="gray">
          <a:xfrm>
            <a:off x="5396069" y="4377785"/>
            <a:ext cx="406261" cy="26813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Freeform 170">
            <a:extLst>
              <a:ext uri="{FF2B5EF4-FFF2-40B4-BE49-F238E27FC236}">
                <a16:creationId xmlns:a16="http://schemas.microsoft.com/office/drawing/2014/main" id="{A8B8EA23-7086-4793-BFCD-53A72F6FD7EA}"/>
              </a:ext>
            </a:extLst>
          </p:cNvPr>
          <p:cNvSpPr>
            <a:spLocks noChangeAspect="1"/>
          </p:cNvSpPr>
          <p:nvPr/>
        </p:nvSpPr>
        <p:spPr bwMode="gray">
          <a:xfrm>
            <a:off x="5780206" y="3834503"/>
            <a:ext cx="980906" cy="1129427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Luxembourg">
            <a:extLst>
              <a:ext uri="{FF2B5EF4-FFF2-40B4-BE49-F238E27FC236}">
                <a16:creationId xmlns:a16="http://schemas.microsoft.com/office/drawing/2014/main" id="{7860E574-2A74-4ACC-A21D-736EB3C36A01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41722" y="4527029"/>
            <a:ext cx="83304" cy="118537"/>
          </a:xfrm>
          <a:custGeom>
            <a:avLst/>
            <a:gdLst>
              <a:gd name="connsiteX0" fmla="*/ 26752 w 26752"/>
              <a:gd name="connsiteY0" fmla="*/ 5425 h 60193"/>
              <a:gd name="connsiteX1" fmla="*/ 26752 w 26752"/>
              <a:gd name="connsiteY1" fmla="*/ 5425 h 60193"/>
              <a:gd name="connsiteX2" fmla="*/ 5321 w 26752"/>
              <a:gd name="connsiteY2" fmla="*/ 662 h 60193"/>
              <a:gd name="connsiteX3" fmla="*/ 558 w 26752"/>
              <a:gd name="connsiteY3" fmla="*/ 7806 h 60193"/>
              <a:gd name="connsiteX4" fmla="*/ 2940 w 26752"/>
              <a:gd name="connsiteY4" fmla="*/ 24475 h 60193"/>
              <a:gd name="connsiteX5" fmla="*/ 7702 w 26752"/>
              <a:gd name="connsiteY5" fmla="*/ 48287 h 60193"/>
              <a:gd name="connsiteX6" fmla="*/ 10083 w 26752"/>
              <a:gd name="connsiteY6" fmla="*/ 55431 h 60193"/>
              <a:gd name="connsiteX7" fmla="*/ 17227 w 26752"/>
              <a:gd name="connsiteY7" fmla="*/ 60193 h 60193"/>
              <a:gd name="connsiteX8" fmla="*/ 24371 w 26752"/>
              <a:gd name="connsiteY8" fmla="*/ 36381 h 60193"/>
              <a:gd name="connsiteX9" fmla="*/ 26752 w 26752"/>
              <a:gd name="connsiteY9" fmla="*/ 29237 h 60193"/>
              <a:gd name="connsiteX10" fmla="*/ 24371 w 26752"/>
              <a:gd name="connsiteY10" fmla="*/ 7806 h 60193"/>
              <a:gd name="connsiteX11" fmla="*/ 26752 w 26752"/>
              <a:gd name="connsiteY11" fmla="*/ 5425 h 6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52" h="60193">
                <a:moveTo>
                  <a:pt x="26752" y="5425"/>
                </a:moveTo>
                <a:lnTo>
                  <a:pt x="26752" y="5425"/>
                </a:lnTo>
                <a:cubicBezTo>
                  <a:pt x="19608" y="3837"/>
                  <a:pt x="12609" y="0"/>
                  <a:pt x="5321" y="662"/>
                </a:cubicBezTo>
                <a:cubicBezTo>
                  <a:pt x="2471" y="921"/>
                  <a:pt x="843" y="4958"/>
                  <a:pt x="558" y="7806"/>
                </a:cubicBezTo>
                <a:cubicBezTo>
                  <a:pt x="0" y="13391"/>
                  <a:pt x="1965" y="18948"/>
                  <a:pt x="2940" y="24475"/>
                </a:cubicBezTo>
                <a:cubicBezTo>
                  <a:pt x="4347" y="32446"/>
                  <a:pt x="5143" y="40608"/>
                  <a:pt x="7702" y="48287"/>
                </a:cubicBezTo>
                <a:cubicBezTo>
                  <a:pt x="8496" y="50668"/>
                  <a:pt x="8515" y="53471"/>
                  <a:pt x="10083" y="55431"/>
                </a:cubicBezTo>
                <a:cubicBezTo>
                  <a:pt x="11871" y="57666"/>
                  <a:pt x="14846" y="58606"/>
                  <a:pt x="17227" y="60193"/>
                </a:cubicBezTo>
                <a:cubicBezTo>
                  <a:pt x="20826" y="45794"/>
                  <a:pt x="18571" y="53779"/>
                  <a:pt x="24371" y="36381"/>
                </a:cubicBezTo>
                <a:lnTo>
                  <a:pt x="26752" y="29237"/>
                </a:lnTo>
                <a:cubicBezTo>
                  <a:pt x="25958" y="22093"/>
                  <a:pt x="25553" y="14896"/>
                  <a:pt x="24371" y="7806"/>
                </a:cubicBezTo>
                <a:cubicBezTo>
                  <a:pt x="23958" y="5330"/>
                  <a:pt x="26355" y="5822"/>
                  <a:pt x="26752" y="542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500"/>
          </a:p>
        </p:txBody>
      </p:sp>
      <p:sp>
        <p:nvSpPr>
          <p:cNvPr id="84" name="Freeform 182">
            <a:extLst>
              <a:ext uri="{FF2B5EF4-FFF2-40B4-BE49-F238E27FC236}">
                <a16:creationId xmlns:a16="http://schemas.microsoft.com/office/drawing/2014/main" id="{C8E0AB87-AC43-471C-80EC-9455A4140076}"/>
              </a:ext>
            </a:extLst>
          </p:cNvPr>
          <p:cNvSpPr>
            <a:spLocks noChangeAspect="1"/>
          </p:cNvSpPr>
          <p:nvPr/>
        </p:nvSpPr>
        <p:spPr bwMode="gray">
          <a:xfrm>
            <a:off x="5862540" y="5006807"/>
            <a:ext cx="1282729" cy="1258097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Freeform 171">
            <a:extLst>
              <a:ext uri="{FF2B5EF4-FFF2-40B4-BE49-F238E27FC236}">
                <a16:creationId xmlns:a16="http://schemas.microsoft.com/office/drawing/2014/main" id="{2E5C5A35-E6BC-4C67-AF24-0BE59CD138ED}"/>
              </a:ext>
            </a:extLst>
          </p:cNvPr>
          <p:cNvSpPr>
            <a:spLocks noChangeAspect="1"/>
          </p:cNvSpPr>
          <p:nvPr/>
        </p:nvSpPr>
        <p:spPr bwMode="gray">
          <a:xfrm>
            <a:off x="6431864" y="4420668"/>
            <a:ext cx="754546" cy="357413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Freeform 173">
            <a:extLst>
              <a:ext uri="{FF2B5EF4-FFF2-40B4-BE49-F238E27FC236}">
                <a16:creationId xmlns:a16="http://schemas.microsoft.com/office/drawing/2014/main" id="{3B87AA68-263D-44DE-8A0B-6A39A0DAE3FC}"/>
              </a:ext>
            </a:extLst>
          </p:cNvPr>
          <p:cNvSpPr>
            <a:spLocks noChangeAspect="1"/>
          </p:cNvSpPr>
          <p:nvPr/>
        </p:nvSpPr>
        <p:spPr bwMode="gray">
          <a:xfrm>
            <a:off x="6150614" y="4720894"/>
            <a:ext cx="871156" cy="371712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Freeform 175">
            <a:extLst>
              <a:ext uri="{FF2B5EF4-FFF2-40B4-BE49-F238E27FC236}">
                <a16:creationId xmlns:a16="http://schemas.microsoft.com/office/drawing/2014/main" id="{9BE8F399-F7C0-4935-83B5-B406D7A95013}"/>
              </a:ext>
            </a:extLst>
          </p:cNvPr>
          <p:cNvSpPr>
            <a:spLocks noChangeAspect="1"/>
          </p:cNvSpPr>
          <p:nvPr/>
        </p:nvSpPr>
        <p:spPr bwMode="gray">
          <a:xfrm>
            <a:off x="6898304" y="4792336"/>
            <a:ext cx="685950" cy="40030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Freeform 176">
            <a:extLst>
              <a:ext uri="{FF2B5EF4-FFF2-40B4-BE49-F238E27FC236}">
                <a16:creationId xmlns:a16="http://schemas.microsoft.com/office/drawing/2014/main" id="{796025E6-267D-48EE-B311-BB044FC88B74}"/>
              </a:ext>
            </a:extLst>
          </p:cNvPr>
          <p:cNvSpPr>
            <a:spLocks noChangeAspect="1"/>
          </p:cNvSpPr>
          <p:nvPr/>
        </p:nvSpPr>
        <p:spPr bwMode="gray">
          <a:xfrm>
            <a:off x="6555327" y="5006782"/>
            <a:ext cx="356695" cy="214448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Freeform 174">
            <a:extLst>
              <a:ext uri="{FF2B5EF4-FFF2-40B4-BE49-F238E27FC236}">
                <a16:creationId xmlns:a16="http://schemas.microsoft.com/office/drawing/2014/main" id="{6C492B31-FD23-4322-8EF7-F6A645DC8E59}"/>
              </a:ext>
            </a:extLst>
          </p:cNvPr>
          <p:cNvSpPr>
            <a:spLocks noChangeAspect="1"/>
          </p:cNvSpPr>
          <p:nvPr/>
        </p:nvSpPr>
        <p:spPr bwMode="gray">
          <a:xfrm>
            <a:off x="6678803" y="3863085"/>
            <a:ext cx="1056367" cy="857791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Freeform 185">
            <a:extLst>
              <a:ext uri="{FF2B5EF4-FFF2-40B4-BE49-F238E27FC236}">
                <a16:creationId xmlns:a16="http://schemas.microsoft.com/office/drawing/2014/main" id="{E8BD0259-B500-4784-B1D8-B5C66AA79AFD}"/>
              </a:ext>
            </a:extLst>
          </p:cNvPr>
          <p:cNvSpPr>
            <a:spLocks noChangeAspect="1"/>
          </p:cNvSpPr>
          <p:nvPr/>
        </p:nvSpPr>
        <p:spPr bwMode="gray">
          <a:xfrm>
            <a:off x="7364762" y="4835233"/>
            <a:ext cx="974047" cy="643346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Freeform 186">
            <a:extLst>
              <a:ext uri="{FF2B5EF4-FFF2-40B4-BE49-F238E27FC236}">
                <a16:creationId xmlns:a16="http://schemas.microsoft.com/office/drawing/2014/main" id="{E54C8AA3-2880-4174-BD85-874B5E348320}"/>
              </a:ext>
            </a:extLst>
          </p:cNvPr>
          <p:cNvSpPr>
            <a:spLocks noChangeAspect="1"/>
          </p:cNvSpPr>
          <p:nvPr/>
        </p:nvSpPr>
        <p:spPr bwMode="gray">
          <a:xfrm>
            <a:off x="7543108" y="5407076"/>
            <a:ext cx="672231" cy="40030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3F31F63-B402-4112-AE78-9674AAF7FFF9}"/>
              </a:ext>
            </a:extLst>
          </p:cNvPr>
          <p:cNvGrpSpPr/>
          <p:nvPr/>
        </p:nvGrpSpPr>
        <p:grpSpPr>
          <a:xfrm>
            <a:off x="7309742" y="5764452"/>
            <a:ext cx="672214" cy="886443"/>
            <a:chOff x="4393366" y="4960299"/>
            <a:chExt cx="368927" cy="4870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Freeform 188">
              <a:extLst>
                <a:ext uri="{FF2B5EF4-FFF2-40B4-BE49-F238E27FC236}">
                  <a16:creationId xmlns:a16="http://schemas.microsoft.com/office/drawing/2014/main" id="{E6880FB7-5551-4CCA-938E-B1832E18754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596648" y="5408100"/>
              <a:ext cx="165645" cy="392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2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8" y="10"/>
                </a:cxn>
                <a:cxn ang="0">
                  <a:pos x="16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189">
              <a:extLst>
                <a:ext uri="{FF2B5EF4-FFF2-40B4-BE49-F238E27FC236}">
                  <a16:creationId xmlns:a16="http://schemas.microsoft.com/office/drawing/2014/main" id="{399510ED-A2EC-487C-ADC8-72A4645E0FE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93366" y="4960299"/>
              <a:ext cx="353878" cy="384925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38" y="68"/>
                </a:cxn>
                <a:cxn ang="0">
                  <a:pos x="24" y="66"/>
                </a:cxn>
                <a:cxn ang="0">
                  <a:pos x="20" y="78"/>
                </a:cxn>
                <a:cxn ang="0">
                  <a:pos x="26" y="88"/>
                </a:cxn>
                <a:cxn ang="0">
                  <a:pos x="32" y="86"/>
                </a:cxn>
                <a:cxn ang="0">
                  <a:pos x="36" y="98"/>
                </a:cxn>
                <a:cxn ang="0">
                  <a:pos x="42" y="92"/>
                </a:cxn>
                <a:cxn ang="0">
                  <a:pos x="48" y="94"/>
                </a:cxn>
                <a:cxn ang="0">
                  <a:pos x="44" y="86"/>
                </a:cxn>
                <a:cxn ang="0">
                  <a:pos x="42" y="76"/>
                </a:cxn>
                <a:cxn ang="0">
                  <a:pos x="52" y="74"/>
                </a:cxn>
                <a:cxn ang="0">
                  <a:pos x="48" y="64"/>
                </a:cxn>
                <a:cxn ang="0">
                  <a:pos x="58" y="70"/>
                </a:cxn>
                <a:cxn ang="0">
                  <a:pos x="62" y="60"/>
                </a:cxn>
                <a:cxn ang="0">
                  <a:pos x="50" y="54"/>
                </a:cxn>
                <a:cxn ang="0">
                  <a:pos x="44" y="44"/>
                </a:cxn>
                <a:cxn ang="0">
                  <a:pos x="38" y="32"/>
                </a:cxn>
                <a:cxn ang="0">
                  <a:pos x="38" y="22"/>
                </a:cxn>
                <a:cxn ang="0">
                  <a:pos x="48" y="26"/>
                </a:cxn>
                <a:cxn ang="0">
                  <a:pos x="58" y="26"/>
                </a:cxn>
                <a:cxn ang="0">
                  <a:pos x="58" y="16"/>
                </a:cxn>
                <a:cxn ang="0">
                  <a:pos x="70" y="14"/>
                </a:cxn>
                <a:cxn ang="0">
                  <a:pos x="84" y="14"/>
                </a:cxn>
                <a:cxn ang="0">
                  <a:pos x="94" y="12"/>
                </a:cxn>
                <a:cxn ang="0">
                  <a:pos x="86" y="6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0" y="10"/>
                </a:cxn>
                <a:cxn ang="0">
                  <a:pos x="26" y="12"/>
                </a:cxn>
                <a:cxn ang="0">
                  <a:pos x="14" y="16"/>
                </a:cxn>
                <a:cxn ang="0">
                  <a:pos x="10" y="26"/>
                </a:cxn>
                <a:cxn ang="0">
                  <a:pos x="0" y="38"/>
                </a:cxn>
                <a:cxn ang="0">
                  <a:pos x="10" y="46"/>
                </a:cxn>
                <a:cxn ang="0">
                  <a:pos x="20" y="48"/>
                </a:cxn>
                <a:cxn ang="0">
                  <a:pos x="14" y="58"/>
                </a:cxn>
                <a:cxn ang="0">
                  <a:pos x="26" y="58"/>
                </a:cxn>
                <a:cxn ang="0">
                  <a:pos x="42" y="62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5" name="Freeform 216">
            <a:extLst>
              <a:ext uri="{FF2B5EF4-FFF2-40B4-BE49-F238E27FC236}">
                <a16:creationId xmlns:a16="http://schemas.microsoft.com/office/drawing/2014/main" id="{D05ED52F-ED6A-4224-AD20-90501489C295}"/>
              </a:ext>
            </a:extLst>
          </p:cNvPr>
          <p:cNvSpPr>
            <a:spLocks noChangeAspect="1"/>
          </p:cNvSpPr>
          <p:nvPr/>
        </p:nvSpPr>
        <p:spPr bwMode="gray">
          <a:xfrm>
            <a:off x="8654912" y="6579112"/>
            <a:ext cx="205789" cy="114368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1C2BCBD-194B-4F8E-A0D7-C909F9FEA709}"/>
              </a:ext>
            </a:extLst>
          </p:cNvPr>
          <p:cNvGrpSpPr/>
          <p:nvPr/>
        </p:nvGrpSpPr>
        <p:grpSpPr>
          <a:xfrm>
            <a:off x="5999695" y="3405587"/>
            <a:ext cx="500756" cy="443191"/>
            <a:chOff x="4726132" y="3413278"/>
            <a:chExt cx="452001" cy="4008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Freeform 168">
              <a:extLst>
                <a:ext uri="{FF2B5EF4-FFF2-40B4-BE49-F238E27FC236}">
                  <a16:creationId xmlns:a16="http://schemas.microsoft.com/office/drawing/2014/main" id="{ACC8B7AF-C2E7-4171-8114-B64ACCFB34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911892" y="3697755"/>
              <a:ext cx="74295" cy="905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2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169">
              <a:extLst>
                <a:ext uri="{FF2B5EF4-FFF2-40B4-BE49-F238E27FC236}">
                  <a16:creationId xmlns:a16="http://schemas.microsoft.com/office/drawing/2014/main" id="{3A54FAE5-7B4F-4CA3-BD1B-5D09E93589D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023341" y="3633104"/>
              <a:ext cx="154792" cy="15516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15" y="8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1" y="10"/>
                </a:cxn>
                <a:cxn ang="0">
                  <a:pos x="15" y="12"/>
                </a:cxn>
                <a:cxn ang="0">
                  <a:pos x="15" y="18"/>
                </a:cxn>
                <a:cxn ang="0">
                  <a:pos x="15" y="24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167">
              <a:extLst>
                <a:ext uri="{FF2B5EF4-FFF2-40B4-BE49-F238E27FC236}">
                  <a16:creationId xmlns:a16="http://schemas.microsoft.com/office/drawing/2014/main" id="{8356037D-ACFC-440F-964E-2F8D12BC2A5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726132" y="3413278"/>
              <a:ext cx="260049" cy="400844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14" y="62"/>
                </a:cxn>
                <a:cxn ang="0">
                  <a:pos x="8" y="54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8" y="4"/>
                </a:cxn>
                <a:cxn ang="0">
                  <a:pos x="36" y="12"/>
                </a:cxn>
                <a:cxn ang="0">
                  <a:pos x="32" y="16"/>
                </a:cxn>
                <a:cxn ang="0">
                  <a:pos x="34" y="22"/>
                </a:cxn>
                <a:cxn ang="0">
                  <a:pos x="42" y="26"/>
                </a:cxn>
                <a:cxn ang="0">
                  <a:pos x="42" y="32"/>
                </a:cxn>
                <a:cxn ang="0">
                  <a:pos x="32" y="34"/>
                </a:cxn>
                <a:cxn ang="0">
                  <a:pos x="24" y="38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24" y="60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0" name="Freeform 149">
            <a:extLst>
              <a:ext uri="{FF2B5EF4-FFF2-40B4-BE49-F238E27FC236}">
                <a16:creationId xmlns:a16="http://schemas.microsoft.com/office/drawing/2014/main" id="{0A274144-0147-4F89-95E7-4559843809A6}"/>
              </a:ext>
            </a:extLst>
          </p:cNvPr>
          <p:cNvSpPr>
            <a:spLocks noChangeAspect="1"/>
          </p:cNvSpPr>
          <p:nvPr/>
        </p:nvSpPr>
        <p:spPr bwMode="gray">
          <a:xfrm>
            <a:off x="6315253" y="1346898"/>
            <a:ext cx="1433635" cy="2416116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Freeform 151">
            <a:extLst>
              <a:ext uri="{FF2B5EF4-FFF2-40B4-BE49-F238E27FC236}">
                <a16:creationId xmlns:a16="http://schemas.microsoft.com/office/drawing/2014/main" id="{138BEA00-6A42-4DC8-BFCD-BAE18AB1019D}"/>
              </a:ext>
            </a:extLst>
          </p:cNvPr>
          <p:cNvSpPr>
            <a:spLocks noChangeAspect="1"/>
          </p:cNvSpPr>
          <p:nvPr/>
        </p:nvSpPr>
        <p:spPr bwMode="gray">
          <a:xfrm>
            <a:off x="7680289" y="3076766"/>
            <a:ext cx="480164" cy="314523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Freeform 152">
            <a:extLst>
              <a:ext uri="{FF2B5EF4-FFF2-40B4-BE49-F238E27FC236}">
                <a16:creationId xmlns:a16="http://schemas.microsoft.com/office/drawing/2014/main" id="{0BFC22D1-7A1B-4F3F-B776-E2B5D73A4A78}"/>
              </a:ext>
            </a:extLst>
          </p:cNvPr>
          <p:cNvSpPr>
            <a:spLocks noChangeAspect="1"/>
          </p:cNvSpPr>
          <p:nvPr/>
        </p:nvSpPr>
        <p:spPr bwMode="gray">
          <a:xfrm>
            <a:off x="7405919" y="3334103"/>
            <a:ext cx="795706" cy="386006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Freeform 166">
            <a:extLst>
              <a:ext uri="{FF2B5EF4-FFF2-40B4-BE49-F238E27FC236}">
                <a16:creationId xmlns:a16="http://schemas.microsoft.com/office/drawing/2014/main" id="{9C09FC8B-20AE-4F38-8B74-36123D7A0D1B}"/>
              </a:ext>
            </a:extLst>
          </p:cNvPr>
          <p:cNvSpPr>
            <a:spLocks noChangeAspect="1"/>
          </p:cNvSpPr>
          <p:nvPr/>
        </p:nvSpPr>
        <p:spPr bwMode="gray">
          <a:xfrm>
            <a:off x="5478378" y="4048942"/>
            <a:ext cx="411568" cy="400306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Freeform 148">
            <a:extLst>
              <a:ext uri="{FF2B5EF4-FFF2-40B4-BE49-F238E27FC236}">
                <a16:creationId xmlns:a16="http://schemas.microsoft.com/office/drawing/2014/main" id="{41C2D9AB-0909-4225-9B1D-0E66DF6106C2}"/>
              </a:ext>
            </a:extLst>
          </p:cNvPr>
          <p:cNvSpPr>
            <a:spLocks noChangeAspect="1"/>
          </p:cNvSpPr>
          <p:nvPr/>
        </p:nvSpPr>
        <p:spPr bwMode="gray">
          <a:xfrm>
            <a:off x="7378475" y="1132457"/>
            <a:ext cx="1166120" cy="1872851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Freeform 159">
            <a:extLst>
              <a:ext uri="{FF2B5EF4-FFF2-40B4-BE49-F238E27FC236}">
                <a16:creationId xmlns:a16="http://schemas.microsoft.com/office/drawing/2014/main" id="{1FA40D22-DC7F-49B6-80B4-2D08F08D9107}"/>
              </a:ext>
            </a:extLst>
          </p:cNvPr>
          <p:cNvSpPr>
            <a:spLocks noChangeAspect="1"/>
          </p:cNvSpPr>
          <p:nvPr/>
        </p:nvSpPr>
        <p:spPr bwMode="gray">
          <a:xfrm>
            <a:off x="5766491" y="4906744"/>
            <a:ext cx="480164" cy="27163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Freeform 172">
            <a:extLst>
              <a:ext uri="{FF2B5EF4-FFF2-40B4-BE49-F238E27FC236}">
                <a16:creationId xmlns:a16="http://schemas.microsoft.com/office/drawing/2014/main" id="{863ECFAB-788D-4224-B090-0FB9CC59BDA8}"/>
              </a:ext>
            </a:extLst>
          </p:cNvPr>
          <p:cNvSpPr>
            <a:spLocks noChangeAspect="1"/>
          </p:cNvSpPr>
          <p:nvPr/>
        </p:nvSpPr>
        <p:spPr bwMode="gray">
          <a:xfrm>
            <a:off x="6953178" y="4635090"/>
            <a:ext cx="617357" cy="271633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Freeform 188">
            <a:extLst>
              <a:ext uri="{FF2B5EF4-FFF2-40B4-BE49-F238E27FC236}">
                <a16:creationId xmlns:a16="http://schemas.microsoft.com/office/drawing/2014/main" id="{261FD50F-CCFC-4B80-A3E7-DB965342C9C1}"/>
              </a:ext>
            </a:extLst>
          </p:cNvPr>
          <p:cNvSpPr>
            <a:spLocks noChangeAspect="1"/>
          </p:cNvSpPr>
          <p:nvPr/>
        </p:nvSpPr>
        <p:spPr bwMode="gray">
          <a:xfrm>
            <a:off x="6600130" y="6468717"/>
            <a:ext cx="83912" cy="50549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5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267106-2A1E-4BB8-899C-FBF6AA36D89A}"/>
              </a:ext>
            </a:extLst>
          </p:cNvPr>
          <p:cNvGrpSpPr/>
          <p:nvPr/>
        </p:nvGrpSpPr>
        <p:grpSpPr>
          <a:xfrm>
            <a:off x="1656000" y="5085493"/>
            <a:ext cx="1980869" cy="1384836"/>
            <a:chOff x="805351" y="4932670"/>
            <a:chExt cx="1788006" cy="125251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4D7EE4D-983D-4C42-891A-4B17BD55D0C5}"/>
                </a:ext>
              </a:extLst>
            </p:cNvPr>
            <p:cNvSpPr txBox="1"/>
            <p:nvPr/>
          </p:nvSpPr>
          <p:spPr>
            <a:xfrm>
              <a:off x="1047472" y="5268653"/>
              <a:ext cx="1449869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Austrian </a:t>
              </a:r>
              <a:r>
                <a:rPr lang="de-DE" sz="900" dirty="0" err="1"/>
                <a:t>Secondary</a:t>
              </a:r>
              <a:r>
                <a:rPr lang="de-DE" sz="900" dirty="0"/>
                <a:t> </a:t>
              </a:r>
              <a:r>
                <a:rPr lang="de-DE" sz="900" dirty="0" err="1"/>
                <a:t>Insolvency</a:t>
              </a:r>
              <a:r>
                <a:rPr lang="de-DE" sz="900" dirty="0"/>
                <a:t> </a:t>
              </a:r>
              <a:r>
                <a:rPr lang="de-DE" sz="900" dirty="0" err="1"/>
                <a:t>Proceedings</a:t>
              </a:r>
              <a:r>
                <a:rPr lang="de-DE" sz="900" dirty="0"/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4C6600-6247-4522-AD99-E0F958FEDC80}"/>
                </a:ext>
              </a:extLst>
            </p:cNvPr>
            <p:cNvSpPr txBox="1"/>
            <p:nvPr/>
          </p:nvSpPr>
          <p:spPr>
            <a:xfrm>
              <a:off x="1047472" y="5617335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 err="1"/>
                <a:t>No</a:t>
              </a:r>
              <a:r>
                <a:rPr lang="de-DE" sz="900" dirty="0"/>
                <a:t> EU Members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6BE1206-69BF-4D68-A67E-DD1640813D75}"/>
                </a:ext>
              </a:extLst>
            </p:cNvPr>
            <p:cNvSpPr txBox="1"/>
            <p:nvPr/>
          </p:nvSpPr>
          <p:spPr>
            <a:xfrm>
              <a:off x="1047472" y="5966017"/>
              <a:ext cx="910011" cy="2191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EU Members but </a:t>
              </a:r>
              <a:r>
                <a:rPr lang="de-DE" sz="900" dirty="0" err="1"/>
                <a:t>no</a:t>
              </a:r>
              <a:r>
                <a:rPr lang="de-DE" sz="900" dirty="0"/>
                <a:t> EIR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62E4FF3-0CA3-4F00-AFE3-046AB4042E7F}"/>
                </a:ext>
              </a:extLst>
            </p:cNvPr>
            <p:cNvSpPr/>
            <p:nvPr/>
          </p:nvSpPr>
          <p:spPr>
            <a:xfrm>
              <a:off x="807720" y="5311057"/>
              <a:ext cx="167640" cy="1551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8E10E1B-3264-4FC8-9CAB-E013D0BD10B9}"/>
                </a:ext>
              </a:extLst>
            </p:cNvPr>
            <p:cNvSpPr/>
            <p:nvPr/>
          </p:nvSpPr>
          <p:spPr>
            <a:xfrm>
              <a:off x="813296" y="5649327"/>
              <a:ext cx="167640" cy="155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C2DA1C1-4BE2-46DB-82CA-4F12E5DCA441}"/>
                </a:ext>
              </a:extLst>
            </p:cNvPr>
            <p:cNvSpPr/>
            <p:nvPr/>
          </p:nvSpPr>
          <p:spPr>
            <a:xfrm>
              <a:off x="805351" y="5983121"/>
              <a:ext cx="167640" cy="155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005F555-14AD-4847-BA1E-A1208433C026}"/>
                </a:ext>
              </a:extLst>
            </p:cNvPr>
            <p:cNvSpPr txBox="1"/>
            <p:nvPr/>
          </p:nvSpPr>
          <p:spPr>
            <a:xfrm>
              <a:off x="1046559" y="4932670"/>
              <a:ext cx="1546798" cy="2737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de-DE" sz="900" dirty="0"/>
                <a:t>German Main </a:t>
              </a:r>
              <a:r>
                <a:rPr lang="de-DE" sz="900" dirty="0" err="1"/>
                <a:t>Insolvency</a:t>
              </a:r>
              <a:r>
                <a:rPr lang="de-DE" sz="900" dirty="0"/>
                <a:t> </a:t>
              </a:r>
              <a:r>
                <a:rPr lang="de-DE" sz="900" dirty="0" err="1"/>
                <a:t>Proceedings</a:t>
              </a:r>
              <a:endParaRPr lang="de-DE" sz="90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4666861-12E1-4FF1-8338-09F082606A88}"/>
                </a:ext>
              </a:extLst>
            </p:cNvPr>
            <p:cNvSpPr/>
            <p:nvPr/>
          </p:nvSpPr>
          <p:spPr>
            <a:xfrm>
              <a:off x="806908" y="5003473"/>
              <a:ext cx="167640" cy="1551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50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7C612BE-161C-466C-90C1-11902DBEE040}"/>
              </a:ext>
            </a:extLst>
          </p:cNvPr>
          <p:cNvSpPr txBox="1"/>
          <p:nvPr/>
        </p:nvSpPr>
        <p:spPr>
          <a:xfrm>
            <a:off x="3965483" y="4093082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Ireland</a:t>
            </a:r>
            <a:endParaRPr lang="de-DE" sz="5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1669A23-1C5D-42A2-80B3-2F6D3FEC75B7}"/>
              </a:ext>
            </a:extLst>
          </p:cNvPr>
          <p:cNvSpPr txBox="1"/>
          <p:nvPr/>
        </p:nvSpPr>
        <p:spPr>
          <a:xfrm>
            <a:off x="4658806" y="4210626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United </a:t>
            </a:r>
            <a:r>
              <a:rPr lang="de-DE" sz="500" dirty="0" err="1"/>
              <a:t>Kingdom</a:t>
            </a:r>
            <a:endParaRPr lang="de-DE" sz="5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A5219C-833D-427D-ABD4-51E14C754943}"/>
              </a:ext>
            </a:extLst>
          </p:cNvPr>
          <p:cNvSpPr txBox="1"/>
          <p:nvPr/>
        </p:nvSpPr>
        <p:spPr>
          <a:xfrm>
            <a:off x="5114852" y="5006807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France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E598A2D-6CFE-4EE7-87A6-BA7CB518DFF0}"/>
              </a:ext>
            </a:extLst>
          </p:cNvPr>
          <p:cNvSpPr txBox="1"/>
          <p:nvPr/>
        </p:nvSpPr>
        <p:spPr>
          <a:xfrm>
            <a:off x="4417840" y="5863930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Spain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DAB02C8-6BDF-40F1-92E6-330AAA7126D3}"/>
              </a:ext>
            </a:extLst>
          </p:cNvPr>
          <p:cNvSpPr txBox="1"/>
          <p:nvPr/>
        </p:nvSpPr>
        <p:spPr>
          <a:xfrm rot="16200000">
            <a:off x="3963422" y="5906009"/>
            <a:ext cx="555730" cy="2603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500" dirty="0"/>
              <a:t>Portugal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E77C5B-CB8E-4A4E-AB92-0F7AF8142135}"/>
              </a:ext>
            </a:extLst>
          </p:cNvPr>
          <p:cNvSpPr txBox="1"/>
          <p:nvPr/>
        </p:nvSpPr>
        <p:spPr>
          <a:xfrm>
            <a:off x="5358243" y="4443905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Belgium</a:t>
            </a:r>
            <a:endParaRPr lang="de-DE" sz="5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3F2EEE-88A2-4B2C-840A-E0D3F2BE64E4}"/>
              </a:ext>
            </a:extLst>
          </p:cNvPr>
          <p:cNvSpPr txBox="1"/>
          <p:nvPr/>
        </p:nvSpPr>
        <p:spPr>
          <a:xfrm>
            <a:off x="5953219" y="4308081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Germany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150DA9C-D11A-4BB9-8FBA-DC8AD90D3EFD}"/>
              </a:ext>
            </a:extLst>
          </p:cNvPr>
          <p:cNvSpPr txBox="1"/>
          <p:nvPr/>
        </p:nvSpPr>
        <p:spPr>
          <a:xfrm>
            <a:off x="5600304" y="4563123"/>
            <a:ext cx="637786" cy="252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Luxembourg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EE2442-6D76-4C63-81CA-16B6ABE0408A}"/>
              </a:ext>
            </a:extLst>
          </p:cNvPr>
          <p:cNvSpPr txBox="1"/>
          <p:nvPr/>
        </p:nvSpPr>
        <p:spPr>
          <a:xfrm rot="3176624">
            <a:off x="6116070" y="5477113"/>
            <a:ext cx="555730" cy="260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Italy</a:t>
            </a:r>
            <a:endParaRPr lang="de-DE" sz="5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9172CC5-37C9-464C-B91E-494105A7D33C}"/>
              </a:ext>
            </a:extLst>
          </p:cNvPr>
          <p:cNvSpPr txBox="1"/>
          <p:nvPr/>
        </p:nvSpPr>
        <p:spPr>
          <a:xfrm>
            <a:off x="6505247" y="4565211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Czech </a:t>
            </a:r>
            <a:r>
              <a:rPr lang="de-DE" sz="500" dirty="0" err="1"/>
              <a:t>Republic</a:t>
            </a:r>
            <a:endParaRPr lang="de-DE" sz="5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635AF44-11D7-4BB2-8B83-3548A58C7A8F}"/>
              </a:ext>
            </a:extLst>
          </p:cNvPr>
          <p:cNvSpPr txBox="1"/>
          <p:nvPr/>
        </p:nvSpPr>
        <p:spPr>
          <a:xfrm>
            <a:off x="6426644" y="4876895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Austria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F3963E8-51C1-423E-8D13-C15AA1AE6A56}"/>
              </a:ext>
            </a:extLst>
          </p:cNvPr>
          <p:cNvSpPr txBox="1"/>
          <p:nvPr/>
        </p:nvSpPr>
        <p:spPr>
          <a:xfrm>
            <a:off x="7006539" y="4954907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Hungary</a:t>
            </a:r>
            <a:endParaRPr lang="de-DE" sz="5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48ED1EC-5B30-4CAB-87CF-C0406463B666}"/>
              </a:ext>
            </a:extLst>
          </p:cNvPr>
          <p:cNvSpPr txBox="1"/>
          <p:nvPr/>
        </p:nvSpPr>
        <p:spPr>
          <a:xfrm>
            <a:off x="6425380" y="5096815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Slovenia</a:t>
            </a:r>
            <a:endParaRPr lang="de-DE" sz="5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1D16472-5B6C-4968-99A2-D08BA70758B8}"/>
              </a:ext>
            </a:extLst>
          </p:cNvPr>
          <p:cNvSpPr txBox="1"/>
          <p:nvPr/>
        </p:nvSpPr>
        <p:spPr>
          <a:xfrm>
            <a:off x="6920660" y="4199335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Poland</a:t>
            </a:r>
            <a:endParaRPr lang="de-DE" sz="5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A7D1756-F0B0-42B0-818D-F0164E6D33A6}"/>
              </a:ext>
            </a:extLst>
          </p:cNvPr>
          <p:cNvSpPr txBox="1"/>
          <p:nvPr/>
        </p:nvSpPr>
        <p:spPr>
          <a:xfrm>
            <a:off x="7570483" y="5124905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Romania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F5BCA75-A046-423D-8040-695859206E06}"/>
              </a:ext>
            </a:extLst>
          </p:cNvPr>
          <p:cNvSpPr txBox="1"/>
          <p:nvPr/>
        </p:nvSpPr>
        <p:spPr>
          <a:xfrm>
            <a:off x="7552246" y="5558966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Bulgaria</a:t>
            </a:r>
            <a:endParaRPr lang="de-DE" sz="500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A1A9E83-8EDE-46B0-99B1-8C505BF5E9BE}"/>
              </a:ext>
            </a:extLst>
          </p:cNvPr>
          <p:cNvGrpSpPr/>
          <p:nvPr/>
        </p:nvGrpSpPr>
        <p:grpSpPr>
          <a:xfrm>
            <a:off x="5861498" y="3405587"/>
            <a:ext cx="556387" cy="443191"/>
            <a:chOff x="3598538" y="3664164"/>
            <a:chExt cx="305359" cy="243522"/>
          </a:xfrm>
          <a:solidFill>
            <a:schemeClr val="bg1">
              <a:lumMod val="85000"/>
            </a:schemeClr>
          </a:solidFill>
        </p:grpSpPr>
        <p:sp>
          <p:nvSpPr>
            <p:cNvPr id="149" name="Freeform 167">
              <a:extLst>
                <a:ext uri="{FF2B5EF4-FFF2-40B4-BE49-F238E27FC236}">
                  <a16:creationId xmlns:a16="http://schemas.microsoft.com/office/drawing/2014/main" id="{9C990EEF-586D-42CB-BEC2-34F02906D3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674388" y="3664164"/>
              <a:ext cx="158116" cy="243522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14" y="62"/>
                </a:cxn>
                <a:cxn ang="0">
                  <a:pos x="8" y="54"/>
                </a:cxn>
                <a:cxn ang="0">
                  <a:pos x="4" y="46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8" y="4"/>
                </a:cxn>
                <a:cxn ang="0">
                  <a:pos x="36" y="12"/>
                </a:cxn>
                <a:cxn ang="0">
                  <a:pos x="32" y="16"/>
                </a:cxn>
                <a:cxn ang="0">
                  <a:pos x="34" y="22"/>
                </a:cxn>
                <a:cxn ang="0">
                  <a:pos x="42" y="26"/>
                </a:cxn>
                <a:cxn ang="0">
                  <a:pos x="42" y="32"/>
                </a:cxn>
                <a:cxn ang="0">
                  <a:pos x="32" y="34"/>
                </a:cxn>
                <a:cxn ang="0">
                  <a:pos x="24" y="38"/>
                </a:cxn>
                <a:cxn ang="0">
                  <a:pos x="22" y="44"/>
                </a:cxn>
                <a:cxn ang="0">
                  <a:pos x="20" y="52"/>
                </a:cxn>
                <a:cxn ang="0">
                  <a:pos x="24" y="60"/>
                </a:cxn>
              </a:cxnLst>
              <a:rect l="0" t="0" r="r" b="b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50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CA46EC6-A95C-489D-B52F-FC2FAB18040D}"/>
                </a:ext>
              </a:extLst>
            </p:cNvPr>
            <p:cNvSpPr txBox="1"/>
            <p:nvPr/>
          </p:nvSpPr>
          <p:spPr>
            <a:xfrm>
              <a:off x="3598538" y="3756555"/>
              <a:ext cx="305359" cy="76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500" dirty="0" err="1"/>
                <a:t>Denmark</a:t>
              </a:r>
              <a:endParaRPr lang="de-DE" sz="500" dirty="0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56573E0F-AB79-4540-A9C0-34E0795A3D08}"/>
              </a:ext>
            </a:extLst>
          </p:cNvPr>
          <p:cNvSpPr txBox="1"/>
          <p:nvPr/>
        </p:nvSpPr>
        <p:spPr>
          <a:xfrm>
            <a:off x="6455485" y="2600786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Sweden</a:t>
            </a:r>
            <a:endParaRPr lang="de-DE" sz="5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957FB0F-DD67-424B-A771-A7925C2E447C}"/>
              </a:ext>
            </a:extLst>
          </p:cNvPr>
          <p:cNvSpPr txBox="1"/>
          <p:nvPr/>
        </p:nvSpPr>
        <p:spPr>
          <a:xfrm>
            <a:off x="7624588" y="3149655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Estonia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82EA416-F33F-4C12-972C-38C1BD8812D6}"/>
              </a:ext>
            </a:extLst>
          </p:cNvPr>
          <p:cNvSpPr txBox="1"/>
          <p:nvPr/>
        </p:nvSpPr>
        <p:spPr>
          <a:xfrm>
            <a:off x="7662592" y="3468191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Latvia</a:t>
            </a:r>
            <a:endParaRPr lang="de-DE" sz="5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0DB941F-CCC6-4852-B462-B6447AFF54DC}"/>
              </a:ext>
            </a:extLst>
          </p:cNvPr>
          <p:cNvSpPr txBox="1"/>
          <p:nvPr/>
        </p:nvSpPr>
        <p:spPr>
          <a:xfrm>
            <a:off x="7450118" y="3709994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Lithuania</a:t>
            </a:r>
            <a:endParaRPr lang="de-DE" sz="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2C26DAD-885F-46C1-9316-098DC11DBD91}"/>
              </a:ext>
            </a:extLst>
          </p:cNvPr>
          <p:cNvSpPr txBox="1"/>
          <p:nvPr/>
        </p:nvSpPr>
        <p:spPr>
          <a:xfrm>
            <a:off x="5458597" y="4204431"/>
            <a:ext cx="556387" cy="173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Netherlands</a:t>
            </a:r>
            <a:endParaRPr lang="de-DE" sz="5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012EF14-9260-4D9C-B00F-192DD3AD8434}"/>
              </a:ext>
            </a:extLst>
          </p:cNvPr>
          <p:cNvSpPr txBox="1"/>
          <p:nvPr/>
        </p:nvSpPr>
        <p:spPr>
          <a:xfrm>
            <a:off x="7748888" y="2264809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Finland</a:t>
            </a:r>
            <a:endParaRPr lang="de-DE" sz="5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3EA7C87-9144-474B-851E-988A64747686}"/>
              </a:ext>
            </a:extLst>
          </p:cNvPr>
          <p:cNvSpPr txBox="1"/>
          <p:nvPr/>
        </p:nvSpPr>
        <p:spPr>
          <a:xfrm>
            <a:off x="5705693" y="4995326"/>
            <a:ext cx="556387" cy="2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Switzerland</a:t>
            </a:r>
            <a:endParaRPr lang="de-DE" sz="5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C6ACB37-9D95-4800-925F-3DCC5A2A2D9A}"/>
              </a:ext>
            </a:extLst>
          </p:cNvPr>
          <p:cNvSpPr txBox="1"/>
          <p:nvPr/>
        </p:nvSpPr>
        <p:spPr>
          <a:xfrm>
            <a:off x="6635304" y="5204435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Croatia</a:t>
            </a:r>
            <a:r>
              <a:rPr lang="de-DE" sz="500" dirty="0"/>
              <a:t>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08CCA0-74EC-4161-BC22-3D55ED525300}"/>
              </a:ext>
            </a:extLst>
          </p:cNvPr>
          <p:cNvSpPr txBox="1"/>
          <p:nvPr/>
        </p:nvSpPr>
        <p:spPr>
          <a:xfrm>
            <a:off x="2761426" y="2835895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Iceland</a:t>
            </a:r>
            <a:endParaRPr lang="de-DE" sz="5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5FA93B-E8B9-478C-854C-0FBF2271B76B}"/>
              </a:ext>
            </a:extLst>
          </p:cNvPr>
          <p:cNvSpPr txBox="1"/>
          <p:nvPr/>
        </p:nvSpPr>
        <p:spPr>
          <a:xfrm>
            <a:off x="6967918" y="4714052"/>
            <a:ext cx="556389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Slovakia</a:t>
            </a:r>
            <a:endParaRPr lang="de-DE" sz="5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8EDA4E9-CAB1-4CA3-AEE5-24EF8E2C7069}"/>
              </a:ext>
            </a:extLst>
          </p:cNvPr>
          <p:cNvSpPr txBox="1"/>
          <p:nvPr/>
        </p:nvSpPr>
        <p:spPr>
          <a:xfrm>
            <a:off x="5772575" y="2702397"/>
            <a:ext cx="556387" cy="260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Norway</a:t>
            </a:r>
            <a:endParaRPr lang="de-DE" sz="5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67B2656-7A80-4B37-98E4-065F710E6A08}"/>
              </a:ext>
            </a:extLst>
          </p:cNvPr>
          <p:cNvSpPr txBox="1"/>
          <p:nvPr/>
        </p:nvSpPr>
        <p:spPr>
          <a:xfrm>
            <a:off x="7448766" y="6030607"/>
            <a:ext cx="556450" cy="260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Greece</a:t>
            </a:r>
            <a:endParaRPr lang="de-DE" sz="5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4227D2F-B65C-41A1-85B0-CD1D9E6C733A}"/>
              </a:ext>
            </a:extLst>
          </p:cNvPr>
          <p:cNvSpPr txBox="1"/>
          <p:nvPr/>
        </p:nvSpPr>
        <p:spPr>
          <a:xfrm>
            <a:off x="8480657" y="6722839"/>
            <a:ext cx="556450" cy="2605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 err="1"/>
              <a:t>Cyprus</a:t>
            </a:r>
            <a:endParaRPr lang="de-DE" sz="5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4ED7785-4695-41D9-9022-EAB340587956}"/>
              </a:ext>
            </a:extLst>
          </p:cNvPr>
          <p:cNvSpPr txBox="1"/>
          <p:nvPr/>
        </p:nvSpPr>
        <p:spPr>
          <a:xfrm>
            <a:off x="6544301" y="6561679"/>
            <a:ext cx="183703" cy="5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00" dirty="0"/>
              <a:t>Malta</a:t>
            </a:r>
          </a:p>
        </p:txBody>
      </p:sp>
    </p:spTree>
    <p:extLst>
      <p:ext uri="{BB962C8B-B14F-4D97-AF65-F5344CB8AC3E}">
        <p14:creationId xmlns:p14="http://schemas.microsoft.com/office/powerpoint/2010/main" val="4727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Custom 496">
      <a:dk1>
        <a:sysClr val="windowText" lastClr="000000"/>
      </a:dk1>
      <a:lt1>
        <a:sysClr val="window" lastClr="FFFFFF"/>
      </a:lt1>
      <a:dk2>
        <a:srgbClr val="4E575C"/>
      </a:dk2>
      <a:lt2>
        <a:srgbClr val="DFDAD5"/>
      </a:lt2>
      <a:accent1>
        <a:srgbClr val="44A5D8"/>
      </a:accent1>
      <a:accent2>
        <a:srgbClr val="FFD047"/>
      </a:accent2>
      <a:accent3>
        <a:srgbClr val="EF7B05"/>
      </a:accent3>
      <a:accent4>
        <a:srgbClr val="934D98"/>
      </a:accent4>
      <a:accent5>
        <a:srgbClr val="65B32E"/>
      </a:accent5>
      <a:accent6>
        <a:srgbClr val="E40138"/>
      </a:accent6>
      <a:hlink>
        <a:srgbClr val="0563C1"/>
      </a:hlink>
      <a:folHlink>
        <a:srgbClr val="954F72"/>
      </a:folHlink>
    </a:clrScheme>
    <a:fontScheme name="Custom 109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9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m" id="{4C110A32-EA3C-4456-80C1-803BE8F17991}" vid="{D6646BCF-F748-4CEA-93F0-1494BD7BC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1778</Words>
  <Application>Microsoft Office PowerPoint</Application>
  <PresentationFormat>Benutzerdefiniert</PresentationFormat>
  <Paragraphs>288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Bree Rg</vt:lpstr>
      <vt:lpstr>Calibri</vt:lpstr>
      <vt:lpstr>Helvetica Light</vt:lpstr>
      <vt:lpstr>MS Mincho</vt:lpstr>
      <vt:lpstr>Symbol</vt:lpstr>
      <vt:lpstr>Blank</vt:lpstr>
      <vt:lpstr>Ready to fly – A commentary on the insolvency proceedings of niki </vt:lpstr>
      <vt:lpstr>Starting Point</vt:lpstr>
      <vt:lpstr>Decision of the local court of Charlottenburg</vt:lpstr>
      <vt:lpstr>Decision of the local court of charlottenburg</vt:lpstr>
      <vt:lpstr>Decision of the local court of charlottenburg</vt:lpstr>
      <vt:lpstr>Continuation of german insolvency proceedings</vt:lpstr>
      <vt:lpstr>Resistance to German Insolvency proceedings </vt:lpstr>
      <vt:lpstr>Resistance to German Insolvency proceedings</vt:lpstr>
      <vt:lpstr>German main and Austrian secondary insolvency proceedings</vt:lpstr>
      <vt:lpstr>Right to recourse in Germany </vt:lpstr>
      <vt:lpstr>Reasoning of the district court of berlin</vt:lpstr>
      <vt:lpstr>Decision of the insolvency court of Korneuburg</vt:lpstr>
      <vt:lpstr>Decision of the insolvency court of Korneuburg</vt:lpstr>
      <vt:lpstr>Decision of the insolvency court of Korneuburg</vt:lpstr>
      <vt:lpstr>Follow-up considerations from the perspective of german insolvency proceedings</vt:lpstr>
      <vt:lpstr>Follow-up considerations from the perspective of german insolvency proceedings</vt:lpstr>
      <vt:lpstr>Follow-up considerations from the perspective of german insolvency proceedings</vt:lpstr>
      <vt:lpstr>Conclusions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fly – A commentary on the insolvency proceedings of niki </dc:title>
  <dc:creator>Remmert, Dr., Andreas</dc:creator>
  <cp:lastModifiedBy>Remmert, Dr., Andreas</cp:lastModifiedBy>
  <cp:revision>1</cp:revision>
  <dcterms:modified xsi:type="dcterms:W3CDTF">2022-05-23T12:31:47Z</dcterms:modified>
</cp:coreProperties>
</file>