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4" r:id="rId3"/>
    <p:sldId id="262" r:id="rId4"/>
    <p:sldId id="263" r:id="rId5"/>
    <p:sldId id="257" r:id="rId6"/>
    <p:sldId id="261" r:id="rId7"/>
    <p:sldId id="265" r:id="rId8"/>
    <p:sldId id="272" r:id="rId9"/>
    <p:sldId id="271" r:id="rId10"/>
    <p:sldId id="270" r:id="rId11"/>
    <p:sldId id="258" r:id="rId12"/>
    <p:sldId id="278" r:id="rId13"/>
    <p:sldId id="277" r:id="rId14"/>
    <p:sldId id="275" r:id="rId15"/>
    <p:sldId id="279" r:id="rId16"/>
    <p:sldId id="259" r:id="rId17"/>
    <p:sldId id="260" r:id="rId18"/>
    <p:sldId id="266" r:id="rId19"/>
    <p:sldId id="267" r:id="rId20"/>
    <p:sldId id="268" r:id="rId21"/>
    <p:sldId id="274" r:id="rId22"/>
    <p:sldId id="26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Kargman" initials="SK" lastIdx="1" clrIdx="0">
    <p:extLst>
      <p:ext uri="{19B8F6BF-5375-455C-9EA6-DF929625EA0E}">
        <p15:presenceInfo xmlns:p15="http://schemas.microsoft.com/office/powerpoint/2012/main" userId="d50be58da11a3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97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88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3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2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4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1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9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04-0C3B-4E4B-AA5E-5CE4111EA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Eurozone Debt Crisis Ten Years Later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EE076-AB02-4DA0-81B1-E1A5C7517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697" y="4373217"/>
            <a:ext cx="6708912" cy="1878496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IEEI Colloquium, Cologne, June 12-14, 2019</a:t>
            </a:r>
          </a:p>
          <a:p>
            <a:endParaRPr lang="en-US" sz="2800" b="1" dirty="0"/>
          </a:p>
          <a:p>
            <a:r>
              <a:rPr lang="en-US" sz="2800" b="1" dirty="0"/>
              <a:t>Presentation by Steven T. Kargman and Christoph Paulus</a:t>
            </a:r>
          </a:p>
        </p:txBody>
      </p:sp>
    </p:spTree>
    <p:extLst>
      <p:ext uri="{BB962C8B-B14F-4D97-AF65-F5344CB8AC3E}">
        <p14:creationId xmlns:p14="http://schemas.microsoft.com/office/powerpoint/2010/main" val="22291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5EA6-B237-4C8C-92C9-3516AB7D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296"/>
            <a:ext cx="8596668" cy="1103243"/>
          </a:xfrm>
        </p:spPr>
        <p:txBody>
          <a:bodyPr/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6146" name="Picture 2" descr="https://www.ft.com/__origami/service/image/v2/images/raw/http%3A%2F%2Fcom.ft.imagepublish.upp-prod-us.s3.amazonaws.com%2Fdc807752-6cb3-11e9-80c7-60ee53e6681d?fit=scale-down&amp;quality=highest&amp;source=next&amp;width=700">
            <a:extLst>
              <a:ext uri="{FF2B5EF4-FFF2-40B4-BE49-F238E27FC236}">
                <a16:creationId xmlns:a16="http://schemas.microsoft.com/office/drawing/2014/main" id="{BFA10836-74AB-4572-B03E-6D9DAC144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1023730"/>
            <a:ext cx="9173817" cy="49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4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768A-E48A-41BA-B42B-844772CA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991"/>
            <a:ext cx="8596668" cy="1222513"/>
          </a:xfrm>
        </p:spPr>
        <p:txBody>
          <a:bodyPr>
            <a:normAutofit/>
          </a:bodyPr>
          <a:lstStyle/>
          <a:p>
            <a:r>
              <a:rPr lang="en-US" dirty="0"/>
              <a:t>Part II—Major Legal and Policy Issues Raised During the Eurozone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115F-9D15-42EB-AA8E-82A392E0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1112"/>
            <a:ext cx="10424675" cy="5476462"/>
          </a:xfrm>
        </p:spPr>
        <p:txBody>
          <a:bodyPr>
            <a:normAutofit/>
          </a:bodyPr>
          <a:lstStyle/>
          <a:p>
            <a:r>
              <a:rPr lang="en-US" sz="2400" b="1" dirty="0"/>
              <a:t>Greece</a:t>
            </a:r>
            <a:r>
              <a:rPr lang="en-US" sz="2400" dirty="0"/>
              <a:t>:  Legality of ‘Retrofitting’ of Bonds with Collective Action Clauses by Unilateral Act of Greek Parliament </a:t>
            </a:r>
          </a:p>
          <a:p>
            <a:pPr lvl="3"/>
            <a:r>
              <a:rPr lang="en-US" sz="2000" i="1" dirty="0"/>
              <a:t>According to the Court, the Greek government could have “legitimately taken action to maintain action </a:t>
            </a:r>
            <a:r>
              <a:rPr lang="en-US" sz="2000" b="1" i="1" dirty="0"/>
              <a:t>to maintain economic stability and restructure the debt in the in the general interests of the community</a:t>
            </a:r>
            <a:r>
              <a:rPr lang="en-US" sz="2000" i="1" dirty="0"/>
              <a:t>….” (</a:t>
            </a:r>
            <a:r>
              <a:rPr lang="en-US" sz="2000" i="1" dirty="0" err="1"/>
              <a:t>Mamatas</a:t>
            </a:r>
            <a:r>
              <a:rPr lang="en-US" sz="2000" i="1" dirty="0"/>
              <a:t> and Others v. Greece</a:t>
            </a:r>
            <a:r>
              <a:rPr lang="en-US" sz="2000" dirty="0"/>
              <a:t>, European Court of Human Rights, ECHR 256 (2016))</a:t>
            </a:r>
          </a:p>
          <a:p>
            <a:pPr lvl="3"/>
            <a:r>
              <a:rPr lang="en-US" sz="2000" dirty="0"/>
              <a:t>Court considered the “</a:t>
            </a:r>
            <a:r>
              <a:rPr lang="en-US" sz="2000" b="1" dirty="0"/>
              <a:t>proportionality of the interference</a:t>
            </a:r>
            <a:r>
              <a:rPr lang="en-US" sz="2000" dirty="0"/>
              <a:t>” by the Greek government:  “…the impugned measures had not been disproportionate to their legitimate aim and that there had been no violation of Article 1 of Protocol No. 1 (protection of property)….” </a:t>
            </a:r>
          </a:p>
          <a:p>
            <a:pPr lvl="4"/>
            <a:r>
              <a:rPr lang="en-US" sz="1800" i="1" dirty="0" err="1"/>
              <a:t>Mamatas</a:t>
            </a:r>
            <a:r>
              <a:rPr lang="en-US" sz="1800" i="1" dirty="0"/>
              <a:t> and Others v. Greece, </a:t>
            </a:r>
            <a:r>
              <a:rPr lang="en-US" sz="1800" dirty="0"/>
              <a:t>European Court of Human Rights, (2016)</a:t>
            </a:r>
          </a:p>
          <a:p>
            <a:r>
              <a:rPr lang="en-US" sz="2400" b="1" dirty="0"/>
              <a:t>Cyprus</a:t>
            </a:r>
            <a:r>
              <a:rPr lang="en-US" sz="2400" dirty="0"/>
              <a:t>:  Bailing in of Bank Depositors with Deposits Above 100k euros	</a:t>
            </a:r>
          </a:p>
          <a:p>
            <a:pPr lvl="1"/>
            <a:r>
              <a:rPr lang="en-US" sz="2000" dirty="0"/>
              <a:t>Court of Justice of the European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08C4-8C32-4165-AB16-3303A522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052"/>
            <a:ext cx="8596668" cy="1612348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II—Major Legal and Policy Issues Raised During the Eurozone Crisis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8B2F-FAF9-4A79-96E1-A867894C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1539"/>
            <a:ext cx="8596668" cy="5227983"/>
          </a:xfrm>
        </p:spPr>
        <p:txBody>
          <a:bodyPr>
            <a:normAutofit/>
          </a:bodyPr>
          <a:lstStyle/>
          <a:p>
            <a:r>
              <a:rPr lang="en-US" sz="2400" b="1" dirty="0"/>
              <a:t>Ireland</a:t>
            </a:r>
            <a:r>
              <a:rPr lang="en-US" sz="2400" dirty="0"/>
              <a:t>:  Decisions taken by government and banks affecting legal rights of creditors</a:t>
            </a:r>
          </a:p>
          <a:p>
            <a:pPr lvl="1"/>
            <a:r>
              <a:rPr lang="en-US" sz="2200" dirty="0"/>
              <a:t>Subordinated Liability Orders:  Subordination of Sub Debt Holders to Pref Shareholders—</a:t>
            </a:r>
            <a:r>
              <a:rPr lang="en-US" sz="2200" dirty="0" err="1"/>
              <a:t>i.e</a:t>
            </a:r>
            <a:r>
              <a:rPr lang="en-US" sz="2200" dirty="0"/>
              <a:t>, </a:t>
            </a:r>
            <a:r>
              <a:rPr lang="en-US" sz="2000" dirty="0"/>
              <a:t>subordinating debt to equity </a:t>
            </a:r>
          </a:p>
          <a:p>
            <a:pPr lvl="1"/>
            <a:r>
              <a:rPr lang="en-US" sz="2200" dirty="0"/>
              <a:t>Exit Consents and “Oppression of Minority Bondholders” </a:t>
            </a:r>
          </a:p>
          <a:p>
            <a:pPr lvl="2"/>
            <a:r>
              <a:rPr lang="en-US" sz="2000" dirty="0"/>
              <a:t>the exchange ratio for redemption was set as follows: for every </a:t>
            </a:r>
            <a:r>
              <a:rPr lang="en-US" sz="2000" b="1" dirty="0"/>
              <a:t>€1000 </a:t>
            </a:r>
            <a:r>
              <a:rPr lang="en-US" sz="2000" dirty="0"/>
              <a:t>in face value of bonds, a bondholder would receive </a:t>
            </a:r>
            <a:r>
              <a:rPr lang="en-US" sz="2000" b="1" dirty="0"/>
              <a:t>€.01</a:t>
            </a:r>
          </a:p>
          <a:p>
            <a:pPr lvl="2"/>
            <a:r>
              <a:rPr lang="en-US" sz="2000" dirty="0"/>
              <a:t>a hedge fund, </a:t>
            </a:r>
            <a:r>
              <a:rPr lang="en-US" sz="2000" dirty="0" err="1"/>
              <a:t>Assenagon</a:t>
            </a:r>
            <a:r>
              <a:rPr lang="en-US" sz="2000" dirty="0"/>
              <a:t> Asset Management, which later brought suit, held  bonds with a face value of </a:t>
            </a:r>
            <a:r>
              <a:rPr lang="en-US" sz="2000" b="1" dirty="0"/>
              <a:t>€17 million</a:t>
            </a:r>
            <a:r>
              <a:rPr lang="en-US" sz="2000" dirty="0"/>
              <a:t>, but under the redemption scheme set forth in the exit consent, would have received only </a:t>
            </a:r>
            <a:r>
              <a:rPr lang="en-US" sz="2000" b="1" dirty="0"/>
              <a:t>€170 of bonds</a:t>
            </a:r>
          </a:p>
          <a:p>
            <a:pPr lvl="3"/>
            <a:r>
              <a:rPr lang="en-US" sz="1600" i="1" dirty="0" err="1"/>
              <a:t>Assenagon</a:t>
            </a:r>
            <a:r>
              <a:rPr lang="en-US" sz="1600" i="1" dirty="0"/>
              <a:t> Asset Management SA v. Irish Bank Resolution Corp. Ltd. (formerly Anglo Irish Bank Corp. Ltd.), </a:t>
            </a:r>
            <a:r>
              <a:rPr lang="en-US" sz="1600" dirty="0"/>
              <a:t>UK High Court of Justice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1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4E51-240F-485C-A434-5235F5D9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II—Major Legal and Policy Issues Raised During the Eurozone Crisis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6148F-B89D-4EEF-85D8-86884AA3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b="1" dirty="0"/>
              <a:t>Ireland</a:t>
            </a:r>
            <a:r>
              <a:rPr lang="en-US" sz="2400" dirty="0"/>
              <a:t>: Sweeping Powers of National Asset Management Agency (NAMA) set up in aftermath of Irish crisis—upheld but subject to due process (right to be heard)</a:t>
            </a:r>
          </a:p>
          <a:p>
            <a:pPr lvl="1"/>
            <a:r>
              <a:rPr lang="en-US" sz="2400" dirty="0"/>
              <a:t>e.g., </a:t>
            </a:r>
            <a:r>
              <a:rPr lang="en-US" sz="2400" i="1" dirty="0" err="1"/>
              <a:t>Delway</a:t>
            </a:r>
            <a:r>
              <a:rPr lang="en-US" sz="2400" i="1" dirty="0"/>
              <a:t> Investments Limited, etc. v. National Asset Management Agency, Ireland and the  Attorney General, Irish Supreme Court</a:t>
            </a:r>
          </a:p>
          <a:p>
            <a:r>
              <a:rPr lang="en-US" sz="2400" b="1" dirty="0"/>
              <a:t>Germany</a:t>
            </a:r>
            <a:r>
              <a:rPr lang="en-US" sz="2400" dirty="0"/>
              <a:t>:  Authority of Bundestag to Commit Funds to Bailouts (German Constitutional Court)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FBF5-C178-489C-824C-AB3DA9B3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8722"/>
            <a:ext cx="9818388" cy="1620078"/>
          </a:xfrm>
        </p:spPr>
        <p:txBody>
          <a:bodyPr>
            <a:normAutofit/>
          </a:bodyPr>
          <a:lstStyle/>
          <a:p>
            <a:r>
              <a:rPr lang="en-US" sz="3200" dirty="0"/>
              <a:t>Part II—Major Legal and Policy Issues Raised During the Eurozone Crisis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8F10-22D1-494C-B2A3-CB900AF9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0504"/>
            <a:ext cx="10206014" cy="5516219"/>
          </a:xfrm>
        </p:spPr>
        <p:txBody>
          <a:bodyPr>
            <a:normAutofit/>
          </a:bodyPr>
          <a:lstStyle/>
          <a:p>
            <a:r>
              <a:rPr lang="en-US" sz="2400" dirty="0"/>
              <a:t>Other Matters</a:t>
            </a:r>
          </a:p>
          <a:p>
            <a:pPr lvl="1"/>
            <a:r>
              <a:rPr lang="en-US" sz="2400" dirty="0"/>
              <a:t>Debate over austerity versus growth-oriented policies</a:t>
            </a:r>
          </a:p>
          <a:p>
            <a:pPr lvl="2"/>
            <a:r>
              <a:rPr lang="en-US" sz="2200" dirty="0"/>
              <a:t>Contrasting approaches: Greece (austerity policies prescribed by official sector) versus Portugal in recent years (growth policies)</a:t>
            </a:r>
          </a:p>
          <a:p>
            <a:pPr lvl="1"/>
            <a:r>
              <a:rPr lang="en-US" sz="2400" dirty="0"/>
              <a:t>Spillover from banking sector travails to sovereign distress</a:t>
            </a:r>
          </a:p>
          <a:p>
            <a:pPr lvl="2"/>
            <a:r>
              <a:rPr lang="en-US" sz="2400" dirty="0"/>
              <a:t>e.g., Iceland (non-eurozone), Ireland, Cyprus, etc.</a:t>
            </a:r>
          </a:p>
          <a:p>
            <a:pPr lvl="3"/>
            <a:r>
              <a:rPr lang="en-US" sz="2200" dirty="0"/>
              <a:t>Property lending as a key part of banking sector problems in certain countries, especially where there is a boom (and then bust) in property prices</a:t>
            </a:r>
          </a:p>
          <a:p>
            <a:pPr lvl="3"/>
            <a:r>
              <a:rPr lang="en-US" sz="2200" dirty="0"/>
              <a:t>Note different approaches to resolving problems in banking</a:t>
            </a:r>
          </a:p>
          <a:p>
            <a:pPr lvl="4"/>
            <a:r>
              <a:rPr lang="en-US" sz="2200" dirty="0"/>
              <a:t>e.g., nationalization of banks in Iceland, etc.</a:t>
            </a:r>
          </a:p>
          <a:p>
            <a:pPr lvl="4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14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CC1-8C24-44BB-A194-CC37BD2D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II—Major Legal and Policy Issues Raised During the Eurozone Crisis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5A4E-E220-45D9-812E-0864AA4F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9349"/>
            <a:ext cx="8596668" cy="4302014"/>
          </a:xfrm>
        </p:spPr>
        <p:txBody>
          <a:bodyPr/>
          <a:lstStyle/>
          <a:p>
            <a:pPr lvl="1"/>
            <a:r>
              <a:rPr lang="en-US" sz="2400" dirty="0"/>
              <a:t>Impact of distress of sub-sovereign entities on sovereign—e.g., Spain</a:t>
            </a:r>
          </a:p>
          <a:p>
            <a:pPr lvl="1"/>
            <a:r>
              <a:rPr lang="en-US" sz="2400" dirty="0"/>
              <a:t>De facto subordination of bonds held by ordinary creditors vis-à-vis bonds purchased by ECB (due to ECB’s claimed preferred creditor status)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6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327C-5D13-4767-B830-12C4E22C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9148"/>
            <a:ext cx="9212101" cy="1242392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III—Efforts to Strengthen the Institutional Framework for Addressing Future Debt Crises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61E7-DDA9-4494-A09A-039B3788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2148"/>
            <a:ext cx="10156319" cy="557585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Collective Action Clauses</a:t>
            </a:r>
            <a:r>
              <a:rPr lang="en-US" sz="2400" dirty="0"/>
              <a:t>: Mandatory insertion of collection action clauses in bonds of greater than one-year maturity issued by eurozone sovereigns post-January 1, 2013</a:t>
            </a:r>
          </a:p>
          <a:p>
            <a:r>
              <a:rPr lang="en-US" sz="2400" b="1" dirty="0"/>
              <a:t>European Stability Mechanism</a:t>
            </a:r>
            <a:r>
              <a:rPr lang="en-US" sz="2400" dirty="0"/>
              <a:t>:  Creation of European Stability Mechanism (ESM) and predecessor institutions (e.g., EFSF) to provide firepower for dealing with financial crises</a:t>
            </a:r>
          </a:p>
          <a:p>
            <a:pPr lvl="1"/>
            <a:r>
              <a:rPr lang="en-US" sz="2400" dirty="0"/>
              <a:t>Issue: Would its resources be adequate to deal with an Italy-type crisis?</a:t>
            </a:r>
          </a:p>
          <a:p>
            <a:pPr lvl="1"/>
            <a:r>
              <a:rPr lang="en-US" sz="2400" dirty="0"/>
              <a:t>Governance issues re ESM (even with proposed reforms): e.g., still unanimity requirement (therefore dependent on political mood in respective state capitals), contagion still hard to contain, etc. </a:t>
            </a:r>
          </a:p>
          <a:p>
            <a:r>
              <a:rPr lang="en-US" sz="2400" b="1" dirty="0"/>
              <a:t>ECB response to threat of contagion</a:t>
            </a:r>
            <a:r>
              <a:rPr lang="en-US" sz="2400" dirty="0"/>
              <a:t>: Draghi (July 26, 2012) —“Do whatever it takes…..”</a:t>
            </a:r>
          </a:p>
          <a:p>
            <a:pPr lvl="1"/>
            <a:r>
              <a:rPr lang="en-US" sz="2200" dirty="0"/>
              <a:t>curtain-raiser to massive ECB bond-buying program</a:t>
            </a:r>
          </a:p>
          <a:p>
            <a:r>
              <a:rPr lang="en-US" sz="2400" b="1" dirty="0"/>
              <a:t>Single Resolution Mechanism</a:t>
            </a:r>
            <a:r>
              <a:rPr lang="en-US" sz="2400" dirty="0"/>
              <a:t>:  Creation of Single Resolution Mechanism (SRM) for bank resolution in EU (in the context of the creation of a banking union)</a:t>
            </a:r>
          </a:p>
        </p:txBody>
      </p:sp>
    </p:spTree>
    <p:extLst>
      <p:ext uri="{BB962C8B-B14F-4D97-AF65-F5344CB8AC3E}">
        <p14:creationId xmlns:p14="http://schemas.microsoft.com/office/powerpoint/2010/main" val="359520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5F5B-E987-4126-B02E-E7445983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417"/>
            <a:ext cx="8596668" cy="1671983"/>
          </a:xfrm>
        </p:spPr>
        <p:txBody>
          <a:bodyPr/>
          <a:lstStyle/>
          <a:p>
            <a:r>
              <a:rPr lang="en-US" dirty="0"/>
              <a:t>Part IV—Current Concerns in Eurozone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D81A-2C96-4AD1-8BB6-E3A85B27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854765"/>
            <a:ext cx="10752667" cy="607280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Italy (third largest economy in eurozone)—is there enough existing firepower to contain any potential Italian financial crisis?</a:t>
            </a:r>
          </a:p>
          <a:p>
            <a:pPr lvl="1"/>
            <a:r>
              <a:rPr lang="en-US" sz="2600" dirty="0"/>
              <a:t>huge stock of outstanding debt—over 2 trillion dollars</a:t>
            </a:r>
          </a:p>
          <a:p>
            <a:pPr lvl="1"/>
            <a:r>
              <a:rPr lang="en-US" sz="2600" dirty="0"/>
              <a:t>high debt to GDP ratio—132% in 2018</a:t>
            </a:r>
          </a:p>
          <a:p>
            <a:pPr lvl="1"/>
            <a:r>
              <a:rPr lang="en-US" sz="2600" dirty="0"/>
              <a:t>high unemployment—10.7% in Feb. 2019 </a:t>
            </a:r>
          </a:p>
          <a:p>
            <a:pPr lvl="1"/>
            <a:r>
              <a:rPr lang="en-US" sz="2600" dirty="0"/>
              <a:t>sluggish growth—0.1% projected for 2019 </a:t>
            </a:r>
          </a:p>
          <a:p>
            <a:pPr lvl="1"/>
            <a:r>
              <a:rPr lang="en-US" sz="2600" dirty="0"/>
              <a:t>large budget deficits-projected to be 2.5% of GDP for 2019 (OECD)</a:t>
            </a:r>
          </a:p>
          <a:p>
            <a:pPr lvl="1"/>
            <a:r>
              <a:rPr lang="en-US" sz="2600" dirty="0"/>
              <a:t>relatively high level of NPLs—roughly one-quarter of eurozone total</a:t>
            </a:r>
          </a:p>
          <a:p>
            <a:pPr lvl="1"/>
            <a:r>
              <a:rPr lang="en-US" sz="2600" dirty="0"/>
              <a:t>political issues:</a:t>
            </a:r>
          </a:p>
          <a:p>
            <a:pPr lvl="2"/>
            <a:r>
              <a:rPr lang="en-US" sz="2400" dirty="0"/>
              <a:t>Growing split between Italy and European Commission on budget deficit and debt issues—possibility of “excessive debt procedures” vis-à-vis Italy</a:t>
            </a:r>
          </a:p>
          <a:p>
            <a:pPr lvl="2"/>
            <a:r>
              <a:rPr lang="en-US" sz="2400" dirty="0"/>
              <a:t>Questions regarding political leadership</a:t>
            </a:r>
          </a:p>
          <a:p>
            <a:pPr lvl="3"/>
            <a:r>
              <a:rPr lang="en-US" sz="2200" dirty="0"/>
              <a:t>Outlook after European elections that were held on May 26 (i.e., strength of Legal Nord in election results, etc.)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028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B6DA-B6C9-41B4-827C-BD3526F8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Current Concerns in Eurozone (cont’d)</a:t>
            </a:r>
          </a:p>
        </p:txBody>
      </p:sp>
      <p:pic>
        <p:nvPicPr>
          <p:cNvPr id="2053" name="Picture 2" descr="Italy GDP graphic">
            <a:extLst>
              <a:ext uri="{FF2B5EF4-FFF2-40B4-BE49-F238E27FC236}">
                <a16:creationId xmlns:a16="http://schemas.microsoft.com/office/drawing/2014/main" id="{24A2B9F3-2EEC-436D-BC92-727D6A34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4" y="1304818"/>
            <a:ext cx="9692989" cy="41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D9DCE9C0-B39C-411D-9A45-5F8C21E2331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6416038" y="5461384"/>
            <a:ext cx="2927185" cy="12065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Source for Charts on Italy: BBC, “What's behind Italy's economic turbulence?,” Oct. 5, 2018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4218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96FE-D01F-4160-A56A-F6F32CDA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Concerns in Eurozone (cont’d)</a:t>
            </a:r>
          </a:p>
        </p:txBody>
      </p:sp>
      <p:pic>
        <p:nvPicPr>
          <p:cNvPr id="3074" name="Picture 2" descr="Italy debt graphic">
            <a:extLst>
              <a:ext uri="{FF2B5EF4-FFF2-40B4-BE49-F238E27FC236}">
                <a16:creationId xmlns:a16="http://schemas.microsoft.com/office/drawing/2014/main" id="{99CEEFD3-A44C-4BA6-A5A3-8B12B438BE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58" y="1407560"/>
            <a:ext cx="9285037" cy="46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3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CE7C-EE1C-4D55-9D50-ACCD6C6F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0EE3-1B5E-4961-93E2-74AFE41A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8"/>
            <a:ext cx="9202162" cy="473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Part I:		Eurozone Then and Now</a:t>
            </a:r>
          </a:p>
          <a:p>
            <a:pPr marL="0" indent="0">
              <a:buNone/>
            </a:pPr>
            <a:r>
              <a:rPr lang="en-US" sz="3200" dirty="0"/>
              <a:t>Part II:		Major Legal </a:t>
            </a:r>
            <a:r>
              <a:rPr lang="en-US" sz="3200"/>
              <a:t>and Policy Issues Raised 					During the </a:t>
            </a:r>
            <a:r>
              <a:rPr lang="en-US" sz="3200" dirty="0"/>
              <a:t>Eurozone Crisis</a:t>
            </a:r>
          </a:p>
          <a:p>
            <a:pPr marL="0" indent="0">
              <a:buNone/>
            </a:pPr>
            <a:r>
              <a:rPr lang="en-US" sz="3200" dirty="0"/>
              <a:t>Part III:		Efforts to Strengthen the 									Institutional Framework for 								Addressing Future Debt Crises</a:t>
            </a:r>
          </a:p>
          <a:p>
            <a:pPr marL="0" indent="0">
              <a:buNone/>
            </a:pPr>
            <a:r>
              <a:rPr lang="en-US" sz="3200" dirty="0"/>
              <a:t>Part IV:		 Current Concerns in Eurozone</a:t>
            </a:r>
          </a:p>
        </p:txBody>
      </p:sp>
    </p:spTree>
    <p:extLst>
      <p:ext uri="{BB962C8B-B14F-4D97-AF65-F5344CB8AC3E}">
        <p14:creationId xmlns:p14="http://schemas.microsoft.com/office/powerpoint/2010/main" val="134940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75AB-98AB-4256-BF84-2DC9689C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960"/>
          </a:xfrm>
        </p:spPr>
        <p:txBody>
          <a:bodyPr/>
          <a:lstStyle/>
          <a:p>
            <a:r>
              <a:rPr lang="en-US" dirty="0"/>
              <a:t>Current Concerns in Eurozone (cont’d)</a:t>
            </a:r>
          </a:p>
        </p:txBody>
      </p:sp>
      <p:pic>
        <p:nvPicPr>
          <p:cNvPr id="4098" name="Picture 2" descr="Italy bond yield graphic">
            <a:extLst>
              <a:ext uri="{FF2B5EF4-FFF2-40B4-BE49-F238E27FC236}">
                <a16:creationId xmlns:a16="http://schemas.microsoft.com/office/drawing/2014/main" id="{16FF1E0F-574C-4EF0-A8B5-1B433FEFE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7560"/>
            <a:ext cx="9524903" cy="46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2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5206-E620-49D0-891C-CE1F2290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/>
          <a:lstStyle/>
          <a:p>
            <a:r>
              <a:rPr lang="en-US" dirty="0"/>
              <a:t>Current Concerns in Eurozone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D1F8-3FE3-46C1-812A-7B9CC178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8"/>
            <a:ext cx="9450640" cy="489005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Greece</a:t>
            </a:r>
            <a:endParaRPr lang="en-US" sz="2800" dirty="0"/>
          </a:p>
          <a:p>
            <a:pPr lvl="1"/>
            <a:r>
              <a:rPr lang="en-US" sz="2600" dirty="0"/>
              <a:t>NPLs:  continuing major overhang of non-performing loans (NPLs)</a:t>
            </a:r>
          </a:p>
          <a:p>
            <a:pPr lvl="2"/>
            <a:r>
              <a:rPr lang="en-US" sz="2400" dirty="0"/>
              <a:t>85 billion euros of non-performing exposures</a:t>
            </a:r>
          </a:p>
          <a:p>
            <a:pPr lvl="3"/>
            <a:r>
              <a:rPr lang="en-US" sz="2200" dirty="0"/>
              <a:t>One-half of Greece’s forecast GDP for 2019</a:t>
            </a:r>
          </a:p>
          <a:p>
            <a:pPr lvl="2"/>
            <a:r>
              <a:rPr lang="en-US" sz="2400" dirty="0"/>
              <a:t>Represent approximately 45% of outstanding bank loans</a:t>
            </a:r>
          </a:p>
          <a:p>
            <a:pPr lvl="2"/>
            <a:r>
              <a:rPr lang="en-US" sz="2400" dirty="0"/>
              <a:t>Banks have been directed by Single Supervisory Mechanism to shed major portion of NPLs in the next few years</a:t>
            </a:r>
          </a:p>
          <a:p>
            <a:pPr lvl="3"/>
            <a:r>
              <a:rPr lang="en-US" sz="2200" dirty="0"/>
              <a:t>Banks have agreed to cut bad loan portfolios by more than 60b euros by end of 2021, with the aim of leaving NPLs below 20%</a:t>
            </a:r>
          </a:p>
          <a:p>
            <a:pPr lvl="2"/>
            <a:r>
              <a:rPr lang="en-US" sz="2400" dirty="0"/>
              <a:t>Note:  Debt auctions being held by Greece’s major banks in order to remove NPLs from their balance sheets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2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0A88-0FAB-43DD-BD31-283A0141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Current Concerns in Eurozone (cont’d)</a:t>
            </a:r>
          </a:p>
        </p:txBody>
      </p: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3C0B2C69-ED7A-4DB6-AE86-0681290D554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941870" y="5650786"/>
            <a:ext cx="4329131" cy="986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Source</a:t>
            </a:r>
            <a:r>
              <a:rPr lang="en-US" i="1" dirty="0"/>
              <a:t>: Financial Times</a:t>
            </a:r>
            <a:r>
              <a:rPr lang="en-US" dirty="0"/>
              <a:t>,  “In charts: Greece’s economy is rebounding — but there is far to go,” Aug. 18, 2018</a:t>
            </a:r>
          </a:p>
        </p:txBody>
      </p:sp>
      <p:pic>
        <p:nvPicPr>
          <p:cNvPr id="5125" name="Picture 2" descr="https://www.ft.com/__origami/service/image/v2/images/raw/http%3A%2F%2Fcom.ft.imagepublish.upp-prod-eu.s3.amazonaws.com%2F2cc4d9cc-a06a-11e8-85da-eeb7a9ce36e4?fit=scale-down&amp;quality=highest&amp;source=next&amp;width=700">
            <a:extLst>
              <a:ext uri="{FF2B5EF4-FFF2-40B4-BE49-F238E27FC236}">
                <a16:creationId xmlns:a16="http://schemas.microsoft.com/office/drawing/2014/main" id="{58C8B320-C555-4C3B-BE16-C5B33D09F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2" b="2"/>
          <a:stretch/>
        </p:blipFill>
        <p:spPr bwMode="auto">
          <a:xfrm>
            <a:off x="677334" y="1387011"/>
            <a:ext cx="9781758" cy="46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4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B1DB-F5A9-4020-98B5-784775BA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5757"/>
            <a:ext cx="8596668" cy="1714643"/>
          </a:xfrm>
        </p:spPr>
        <p:txBody>
          <a:bodyPr anchor="t">
            <a:normAutofit/>
          </a:bodyPr>
          <a:lstStyle/>
          <a:p>
            <a:r>
              <a:rPr lang="en-US" dirty="0"/>
              <a:t>Current Concerns in Eurozone (cont’d)</a:t>
            </a:r>
          </a:p>
        </p:txBody>
      </p:sp>
      <p:pic>
        <p:nvPicPr>
          <p:cNvPr id="3077" name="Picture 2" descr="https://www.ft.com/__origami/service/image/v2/images/raw/http%3A%2F%2Fcom.ft.imagepublish.upp-prod-eu.s3.amazonaws.com%2F3a89a1ea-a06b-11e8-85da-eeb7a9ce36e4?fit=scale-down&amp;quality=highest&amp;source=next&amp;width=700">
            <a:extLst>
              <a:ext uri="{FF2B5EF4-FFF2-40B4-BE49-F238E27FC236}">
                <a16:creationId xmlns:a16="http://schemas.microsoft.com/office/drawing/2014/main" id="{8D1D94DC-BCE5-41FE-B3AE-E1956CAB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14" y="904126"/>
            <a:ext cx="9813390" cy="47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Content Placeholder 3078">
            <a:extLst>
              <a:ext uri="{FF2B5EF4-FFF2-40B4-BE49-F238E27FC236}">
                <a16:creationId xmlns:a16="http://schemas.microsoft.com/office/drawing/2014/main" id="{DDAC0C86-6F6D-49C5-9606-5F7089BB99D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860323" y="5609689"/>
            <a:ext cx="4410676" cy="1130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Source:  </a:t>
            </a:r>
            <a:r>
              <a:rPr lang="en-US" i="1" dirty="0"/>
              <a:t>Financial Times</a:t>
            </a:r>
            <a:r>
              <a:rPr lang="en-US" dirty="0"/>
              <a:t>, “In charts: Greece’s economy is rebounding — but there is far to go,” Aug. 18,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EB41-6580-4FB8-83C6-2128B81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087"/>
            <a:ext cx="8596668" cy="765313"/>
          </a:xfrm>
        </p:spPr>
        <p:txBody>
          <a:bodyPr>
            <a:normAutofit/>
          </a:bodyPr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3074" name="Picture 2" descr="https://www.ft.com/__origami/service/image/v2/images/raw/http%3A%2F%2Fcom.ft.imagepublish.upp-prod-us.s3.amazonaws.com%2F3f18e68a-75db-11e9-be7d-6d846537acab?fit=scale-down&amp;quality=highest&amp;source=next&amp;width=700">
            <a:extLst>
              <a:ext uri="{FF2B5EF4-FFF2-40B4-BE49-F238E27FC236}">
                <a16:creationId xmlns:a16="http://schemas.microsoft.com/office/drawing/2014/main" id="{6B3B8E60-F95E-45AF-AD91-141E79076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8448261" cy="53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91FE-1855-435E-9793-BA45E0C1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992"/>
            <a:ext cx="8596668" cy="715618"/>
          </a:xfrm>
        </p:spPr>
        <p:txBody>
          <a:bodyPr>
            <a:normAutofit/>
          </a:bodyPr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4098" name="Picture 2" descr="https://www.ft.com/__origami/service/image/v2/images/raw/http%3A%2F%2Fcom.ft.imagepublish.upp-prod-us.s3.amazonaws.com%2Fb86f5896-6cb4-11e9-80c7-60ee53e6681d?fit=scale-down&amp;quality=highest&amp;source=next&amp;width=700">
            <a:extLst>
              <a:ext uri="{FF2B5EF4-FFF2-40B4-BE49-F238E27FC236}">
                <a16:creationId xmlns:a16="http://schemas.microsoft.com/office/drawing/2014/main" id="{C554A7D8-4E4F-448D-881B-43FE3BA5E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1043611"/>
            <a:ext cx="8716617" cy="53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6FF8-B6E2-4515-A32A-6E42D79C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773"/>
            <a:ext cx="8596668" cy="160162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Part I—Eurozone Then and Now (Focus on Greece Relative to Other Eurozone Countries)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702B4AF5-8656-4A97-A310-828027B1ED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458817" y="5824330"/>
            <a:ext cx="6702323" cy="111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Source for Following Charts (except as otherwise noted):  </a:t>
            </a:r>
            <a:r>
              <a:rPr lang="en-US" b="1" i="1" dirty="0"/>
              <a:t>Financial Times</a:t>
            </a:r>
            <a:r>
              <a:rPr lang="en-US" b="1" dirty="0"/>
              <a:t>, “Greek economy shows promising signs of recovery,” May 19, 2019 </a:t>
            </a:r>
          </a:p>
        </p:txBody>
      </p:sp>
      <p:pic>
        <p:nvPicPr>
          <p:cNvPr id="1029" name="Picture 2" descr="https://www.ft.com/__origami/service/image/v2/images/raw/http%3A%2F%2Fcom.ft.imagepublish.upp-prod-us.s3.amazonaws.com%2F9ee72c4c-6cb3-11e9-80c7-60ee53e6681d?fit=scale-down&amp;quality=highest&amp;source=next&amp;width=700">
            <a:extLst>
              <a:ext uri="{FF2B5EF4-FFF2-40B4-BE49-F238E27FC236}">
                <a16:creationId xmlns:a16="http://schemas.microsoft.com/office/drawing/2014/main" id="{DEDBC0FC-0D79-4654-B22E-2279ABD5C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2" b="2"/>
          <a:stretch/>
        </p:blipFill>
        <p:spPr bwMode="auto">
          <a:xfrm>
            <a:off x="677334" y="1262271"/>
            <a:ext cx="9699565" cy="47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DE11-C09B-4CB5-8CB5-37FC397E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9453"/>
            <a:ext cx="8596668" cy="874644"/>
          </a:xfrm>
        </p:spPr>
        <p:txBody>
          <a:bodyPr/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2050" name="Picture 2" descr="https://www.ft.com/__origami/service/image/v2/images/raw/http%3A%2F%2Fcom.ft.imagepublish.upp-prod-us.s3.amazonaws.com%2F47b2329c-75db-11e9-be7d-6d846537acab?fit=scale-down&amp;quality=highest&amp;source=next&amp;width=700">
            <a:extLst>
              <a:ext uri="{FF2B5EF4-FFF2-40B4-BE49-F238E27FC236}">
                <a16:creationId xmlns:a16="http://schemas.microsoft.com/office/drawing/2014/main" id="{09FDB7A8-5FA0-4DA9-8DFF-843913201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9" y="787612"/>
            <a:ext cx="9114182" cy="56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4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B0D7-2316-4518-A8CB-D21F2398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296"/>
            <a:ext cx="8596668" cy="1652104"/>
          </a:xfrm>
        </p:spPr>
        <p:txBody>
          <a:bodyPr anchor="t">
            <a:normAutofit/>
          </a:bodyPr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1029" name="Picture 2" descr="https://www.ft.com/__origami/service/image/v2/images/raw/http%3A%2F%2Fcom.ft.imagepublish.upp-prod-eu.s3.amazonaws.com%2F87552e90-a07f-11e8-85da-eeb7a9ce36e4?fit=scale-down&amp;quality=highest&amp;source=next&amp;width=700">
            <a:extLst>
              <a:ext uri="{FF2B5EF4-FFF2-40B4-BE49-F238E27FC236}">
                <a16:creationId xmlns:a16="http://schemas.microsoft.com/office/drawing/2014/main" id="{C32C1871-79E3-4149-AC9F-2CEBB16B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4" y="954157"/>
            <a:ext cx="9976422" cy="49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D131E23B-16AC-470A-BD6B-D6391751BB6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750900" y="5936882"/>
            <a:ext cx="4592319" cy="493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Source:  </a:t>
            </a:r>
            <a:r>
              <a:rPr lang="en-US" i="1" dirty="0"/>
              <a:t>Financial Times, </a:t>
            </a:r>
            <a:r>
              <a:rPr lang="en-US" dirty="0"/>
              <a:t>August 18, 2018</a:t>
            </a:r>
          </a:p>
        </p:txBody>
      </p:sp>
    </p:spTree>
    <p:extLst>
      <p:ext uri="{BB962C8B-B14F-4D97-AF65-F5344CB8AC3E}">
        <p14:creationId xmlns:p14="http://schemas.microsoft.com/office/powerpoint/2010/main" val="140680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F31E-181C-4218-994D-2B371F50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071"/>
            <a:ext cx="8596668" cy="857893"/>
          </a:xfrm>
        </p:spPr>
        <p:txBody>
          <a:bodyPr anchor="t">
            <a:normAutofit/>
          </a:bodyPr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1029" name="Picture 2" descr="https://www.ft.com/__origami/service/image/v2/images/raw/http%3A%2F%2Fcom.ft.imagepublish.upp-prod-eu.s3.amazonaws.com%2F9f9469f0-8b42-11e8-bf9e-8771d5404543?fit=scale-down&amp;quality=highest&amp;source=next&amp;width=700">
            <a:extLst>
              <a:ext uri="{FF2B5EF4-FFF2-40B4-BE49-F238E27FC236}">
                <a16:creationId xmlns:a16="http://schemas.microsoft.com/office/drawing/2014/main" id="{279F098C-02FC-429E-91D3-1485283E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3" y="914400"/>
            <a:ext cx="9827335" cy="4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D6D75506-9245-46C9-B7B1-00EF9E001FA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637720" y="6052930"/>
            <a:ext cx="6182140" cy="614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Source:  </a:t>
            </a:r>
            <a:r>
              <a:rPr lang="en-US" i="1" dirty="0"/>
              <a:t>Financial Times</a:t>
            </a:r>
            <a:r>
              <a:rPr lang="en-US" dirty="0"/>
              <a:t>, “In charts: Greece’s economy is rebounding — but there is far to go,” Aug. 18, 2018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4569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CF31-3243-4983-BD2F-57DB0F81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9047"/>
            <a:ext cx="8596668" cy="1078787"/>
          </a:xfrm>
        </p:spPr>
        <p:txBody>
          <a:bodyPr/>
          <a:lstStyle/>
          <a:p>
            <a:r>
              <a:rPr lang="en-US" dirty="0"/>
              <a:t>Eurozone Then and Now (cont’d)</a:t>
            </a:r>
          </a:p>
        </p:txBody>
      </p:sp>
      <p:pic>
        <p:nvPicPr>
          <p:cNvPr id="7170" name="Picture 2" descr="https://www.ft.com/__origami/service/image/v2/images/raw/http%3A%2F%2Fcom.ft.imagepublish.upp-prod-us.s3.amazonaws.com%2Fbd725448-7703-11e9-be7d-6d846537acab?fit=scale-down&amp;quality=highest&amp;source=next&amp;width=700">
            <a:extLst>
              <a:ext uri="{FF2B5EF4-FFF2-40B4-BE49-F238E27FC236}">
                <a16:creationId xmlns:a16="http://schemas.microsoft.com/office/drawing/2014/main" id="{93264ED0-2D48-4F05-8C69-26DA73519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" y="1181527"/>
            <a:ext cx="10274158" cy="53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806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1263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The Eurozone Debt Crisis Ten Years Later</vt:lpstr>
      <vt:lpstr>Outline of Presentation</vt:lpstr>
      <vt:lpstr>Eurozone Then and Now (cont’d)</vt:lpstr>
      <vt:lpstr>Eurozone Then and Now (cont’d)</vt:lpstr>
      <vt:lpstr>Part I—Eurozone Then and Now (Focus on Greece Relative to Other Eurozone Countries)   </vt:lpstr>
      <vt:lpstr>Eurozone Then and Now (cont’d)</vt:lpstr>
      <vt:lpstr>Eurozone Then and Now (cont’d)</vt:lpstr>
      <vt:lpstr>Eurozone Then and Now (cont’d)</vt:lpstr>
      <vt:lpstr>Eurozone Then and Now (cont’d)</vt:lpstr>
      <vt:lpstr>Eurozone Then and Now (cont’d)</vt:lpstr>
      <vt:lpstr>Part II—Major Legal and Policy Issues Raised During the Eurozone Crisis</vt:lpstr>
      <vt:lpstr>Part II—Major Legal and Policy Issues Raised During the Eurozone Crisis (cont’d)</vt:lpstr>
      <vt:lpstr>Part II—Major Legal and Policy Issues Raised During the Eurozone Crisis (cont’d)</vt:lpstr>
      <vt:lpstr>Part II—Major Legal and Policy Issues Raised During the Eurozone Crisis (cont’d)</vt:lpstr>
      <vt:lpstr>Part II—Major Legal and Policy Issues Raised During the Eurozone Crisis (cont’d)</vt:lpstr>
      <vt:lpstr>Part III—Efforts to Strengthen the Institutional Framework for Addressing Future Debt Crises</vt:lpstr>
      <vt:lpstr>Part IV—Current Concerns in Eurozone</vt:lpstr>
      <vt:lpstr>Current Concerns in Eurozone (cont’d)</vt:lpstr>
      <vt:lpstr>Current Concerns in Eurozone (cont’d)</vt:lpstr>
      <vt:lpstr>Current Concerns in Eurozone (cont’d)</vt:lpstr>
      <vt:lpstr>Current Concerns in Eurozone (cont’d)</vt:lpstr>
      <vt:lpstr>Current Concerns in Eurozone (cont’d)</vt:lpstr>
      <vt:lpstr>Current Concerns in Eurozone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Eurozone Debt Crisis Ten Years Later</dc:title>
  <dc:creator>Steven Kargman</dc:creator>
  <cp:lastModifiedBy>Steven Kargman</cp:lastModifiedBy>
  <cp:revision>28</cp:revision>
  <dcterms:created xsi:type="dcterms:W3CDTF">2019-05-27T13:32:12Z</dcterms:created>
  <dcterms:modified xsi:type="dcterms:W3CDTF">2019-06-13T06:39:02Z</dcterms:modified>
</cp:coreProperties>
</file>