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64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7" r:id="rId11"/>
    <p:sldId id="292" r:id="rId12"/>
    <p:sldId id="290" r:id="rId13"/>
    <p:sldId id="288" r:id="rId14"/>
    <p:sldId id="291" r:id="rId15"/>
    <p:sldId id="293" r:id="rId16"/>
    <p:sldId id="294" r:id="rId17"/>
    <p:sldId id="295" r:id="rId18"/>
    <p:sldId id="296" r:id="rId19"/>
  </p:sldIdLst>
  <p:sldSz cx="9144000" cy="6858000" type="screen4x3"/>
  <p:notesSz cx="6797675" cy="9928225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036"/>
    <a:srgbClr val="EFF4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0432" autoAdjust="0"/>
    <p:restoredTop sz="94718" autoAdjust="0"/>
  </p:normalViewPr>
  <p:slideViewPr>
    <p:cSldViewPr snapToObjects="1">
      <p:cViewPr varScale="1">
        <p:scale>
          <a:sx n="71" d="100"/>
          <a:sy n="71" d="100"/>
        </p:scale>
        <p:origin x="-882" y="-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4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0" tIns="46150" rIns="92300" bIns="4615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de-DE"/>
              <a:t>&lt;Bezeichnung der Veranstaltung&gt;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0" tIns="46150" rIns="92300" bIns="4615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r>
              <a:rPr lang="de-DE"/>
              <a:t>02.07.2007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0" tIns="46150" rIns="92300" bIns="4615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de-DE"/>
              <a:t>&lt;Name&gt;, Justizministerium Nordrhein-Westfalen</a:t>
            </a:r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0" tIns="46150" rIns="92300" bIns="4615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F14E110-C98D-4602-87B0-A860C319E3F7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0" tIns="46150" rIns="92300" bIns="4615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de-DE"/>
              <a:t>&lt;Bezeichnung der Veranstaltung&gt;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0" tIns="46150" rIns="92300" bIns="4615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r>
              <a:rPr lang="de-DE"/>
              <a:t>02.07.2007</a:t>
            </a:r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0" tIns="46150" rIns="92300" bIns="461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0" tIns="46150" rIns="92300" bIns="4615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de-DE"/>
              <a:t>&lt;Name&gt;, Justizministerium Nordrhein-Westfalen</a:t>
            </a: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0" tIns="46150" rIns="92300" bIns="4615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518BD2D-9B32-4542-B84C-712940922386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3573463"/>
            <a:ext cx="8064500" cy="1098550"/>
          </a:xfrm>
        </p:spPr>
        <p:txBody>
          <a:bodyPr>
            <a:spAutoFit/>
          </a:bodyPr>
          <a:lstStyle>
            <a:lvl1pPr>
              <a:defRPr sz="3600"/>
            </a:lvl1pPr>
          </a:lstStyle>
          <a:p>
            <a:r>
              <a:rPr lang="de-DE"/>
              <a:t>Titelmasterformat durch Klicken bearbeiten</a:t>
            </a:r>
          </a:p>
        </p:txBody>
      </p:sp>
      <p:pic>
        <p:nvPicPr>
          <p:cNvPr id="4104" name="Picture 8" descr="jol-vorlage2007globesty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404813"/>
            <a:ext cx="2047875" cy="554037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6465888" y="401638"/>
            <a:ext cx="13208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lnSpc>
                <a:spcPts val="1400"/>
              </a:lnSpc>
            </a:pPr>
            <a:r>
              <a:rPr lang="de-DE" sz="1000" b="1"/>
              <a:t>Die Justiz des Landes</a:t>
            </a:r>
          </a:p>
          <a:p>
            <a:pPr>
              <a:lnSpc>
                <a:spcPts val="1400"/>
              </a:lnSpc>
            </a:pPr>
            <a:r>
              <a:rPr lang="de-DE" sz="1000" b="1"/>
              <a:t>Nordrhein-Westfalen</a:t>
            </a:r>
          </a:p>
        </p:txBody>
      </p:sp>
      <p:pic>
        <p:nvPicPr>
          <p:cNvPr id="4113" name="Picture 17" descr="20070727_Grafik_NRW_Wappen_CMYK_2007_ppt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688" y="401638"/>
            <a:ext cx="819150" cy="57626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&lt;Name&gt;, Justizministerium NRW  </a:t>
            </a:r>
            <a:r>
              <a:rPr lang="de-DE" b="0"/>
              <a:t>02.07.2007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4D16A0A-DF5D-4DF8-9293-E962A6023F67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88125" y="762000"/>
            <a:ext cx="2016125" cy="55467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39750" y="762000"/>
            <a:ext cx="5895975" cy="55467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&lt;Name&gt;, Justizministerium NRW  </a:t>
            </a:r>
            <a:r>
              <a:rPr lang="de-DE" b="0"/>
              <a:t>02.07.2007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69C6D62-5633-4D23-84AD-3C6BC8E1A61A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&lt;Name&gt;, Justizministerium NRW  </a:t>
            </a:r>
            <a:r>
              <a:rPr lang="de-DE" b="0"/>
              <a:t>02.07.2007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A8FDA85-716C-466E-A5A5-007CE95C1933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&lt;Name&gt;, Justizministerium NRW  </a:t>
            </a:r>
            <a:r>
              <a:rPr lang="de-DE" b="0"/>
              <a:t>02.07.2007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E637FC5-4C02-4F77-A986-C4639B6DA884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39750" y="1557338"/>
            <a:ext cx="3956050" cy="4751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3956050" cy="4751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&lt;Name&gt;, Justizministerium NRW  </a:t>
            </a:r>
            <a:r>
              <a:rPr lang="de-DE" b="0"/>
              <a:t>02.07.2007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4927DE5-E8F7-4DE9-931E-11FDBE60869D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&lt;Name&gt;, Justizministerium NRW  </a:t>
            </a:r>
            <a:r>
              <a:rPr lang="de-DE" b="0"/>
              <a:t>02.07.2007</a:t>
            </a: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D1F896-6298-47E0-B606-C002D2DF5026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&lt;Name&gt;, Justizministerium NRW  </a:t>
            </a:r>
            <a:r>
              <a:rPr lang="de-DE" b="0"/>
              <a:t>02.07.2007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E6675DE-C8B1-4D0D-BA3A-D356FCAF9A1C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&lt;Name&gt;, Justizministerium NRW  </a:t>
            </a:r>
            <a:r>
              <a:rPr lang="de-DE" b="0"/>
              <a:t>02.07.2007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430563B-0507-4EA3-AACA-21C27727C595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&lt;Name&gt;, Justizministerium NRW  </a:t>
            </a:r>
            <a:r>
              <a:rPr lang="de-DE" b="0"/>
              <a:t>02.07.2007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38D70E9-5F00-4732-B249-E4152A031E0B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&lt;Name&gt;, Justizministerium NRW  </a:t>
            </a:r>
            <a:r>
              <a:rPr lang="de-DE" b="0"/>
              <a:t>02.07.2007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1542A54-7946-4CC4-AAE4-9F4F2DCE251C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1268413"/>
            <a:ext cx="9144000" cy="5040312"/>
          </a:xfrm>
          <a:prstGeom prst="rect">
            <a:avLst/>
          </a:prstGeom>
          <a:solidFill>
            <a:srgbClr val="EFF4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762000"/>
            <a:ext cx="7246938" cy="79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064500" cy="475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00113" y="6453188"/>
            <a:ext cx="20875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800" b="1"/>
            </a:lvl1pPr>
          </a:lstStyle>
          <a:p>
            <a:r>
              <a:rPr lang="de-DE"/>
              <a:t>&lt;Name&gt;, Justizministerium NRW  02.07.2007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39750" y="6453188"/>
            <a:ext cx="288925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800"/>
            </a:lvl1pPr>
          </a:lstStyle>
          <a:p>
            <a:fld id="{9166C1C3-1194-4A52-AA62-B5673777AEF7}" type="slidenum">
              <a:rPr lang="de-DE"/>
              <a:pPr/>
              <a:t>‹Nr.›</a:t>
            </a:fld>
            <a:endParaRPr lang="de-DE"/>
          </a:p>
        </p:txBody>
      </p:sp>
      <p:pic>
        <p:nvPicPr>
          <p:cNvPr id="1038" name="Picture 14" descr="jol-vorlage2007globestyle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39750" y="404813"/>
            <a:ext cx="1025525" cy="277812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6465888" y="404813"/>
            <a:ext cx="13208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lnSpc>
                <a:spcPts val="1400"/>
              </a:lnSpc>
            </a:pPr>
            <a:r>
              <a:rPr lang="de-DE" sz="1000" b="1"/>
              <a:t>Die Justiz des Landes</a:t>
            </a:r>
            <a:br>
              <a:rPr lang="de-DE" sz="1000" b="1"/>
            </a:br>
            <a:r>
              <a:rPr lang="de-DE" sz="1000" b="1"/>
              <a:t>Nordrhein-Westfalen</a:t>
            </a:r>
          </a:p>
        </p:txBody>
      </p:sp>
      <p:pic>
        <p:nvPicPr>
          <p:cNvPr id="1044" name="Picture 20" descr="20070727_Grafik_NRW_Wappen_CMYK_2007_ppt1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786688" y="401638"/>
            <a:ext cx="819150" cy="57626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009036"/>
        </a:buClr>
        <a:buFont typeface="Wingdings" pitchFamily="2" charset="2"/>
        <a:buChar char="Ø"/>
        <a:defRPr sz="2800">
          <a:solidFill>
            <a:srgbClr val="009036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09036"/>
        </a:buClr>
        <a:buChar char="–"/>
        <a:defRPr sz="2600">
          <a:solidFill>
            <a:srgbClr val="009036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009036"/>
        </a:buClr>
        <a:buChar char="•"/>
        <a:defRPr sz="2400">
          <a:solidFill>
            <a:srgbClr val="009036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ustizadressen.nrw.de/og.php?MD=nrw" TargetMode="External"/><Relationship Id="rId2" Type="http://schemas.openxmlformats.org/officeDocument/2006/relationships/hyperlink" Target="http://ec.europa.eu/justice_home/judicialatlascivil/html/cc_searchmunicipality_en.jsp#statePage0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4" name="Picture 6" descr="NRW_Guillochen_PowerPoint-Tite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05038"/>
            <a:ext cx="9144000" cy="1223962"/>
          </a:xfrm>
          <a:prstGeom prst="rect">
            <a:avLst/>
          </a:prstGeom>
          <a:noFill/>
        </p:spPr>
      </p:pic>
      <p:sp>
        <p:nvSpPr>
          <p:cNvPr id="22541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539750" y="1417920"/>
            <a:ext cx="8064500" cy="3385542"/>
          </a:xfrm>
        </p:spPr>
        <p:txBody>
          <a:bodyPr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International Exchange </a:t>
            </a:r>
            <a:r>
              <a:rPr lang="de-DE" sz="1400" dirty="0" err="1" smtClean="0">
                <a:solidFill>
                  <a:schemeClr val="tx1"/>
                </a:solidFill>
              </a:rPr>
              <a:t>of</a:t>
            </a:r>
            <a:r>
              <a:rPr lang="de-DE" sz="1400" dirty="0" smtClean="0">
                <a:solidFill>
                  <a:schemeClr val="tx1"/>
                </a:solidFill>
              </a:rPr>
              <a:t> Experience on </a:t>
            </a:r>
            <a:r>
              <a:rPr lang="de-DE" sz="1400" dirty="0" err="1" smtClean="0">
                <a:solidFill>
                  <a:schemeClr val="tx1"/>
                </a:solidFill>
              </a:rPr>
              <a:t>Insolvency</a:t>
            </a:r>
            <a:r>
              <a:rPr lang="de-DE" sz="1400" dirty="0" smtClean="0">
                <a:solidFill>
                  <a:schemeClr val="tx1"/>
                </a:solidFill>
              </a:rPr>
              <a:t> Law (IEEI):</a:t>
            </a:r>
            <a:br>
              <a:rPr lang="de-DE" sz="1400" dirty="0" smtClean="0">
                <a:solidFill>
                  <a:schemeClr val="tx1"/>
                </a:solidFill>
              </a:rPr>
            </a:br>
            <a:r>
              <a:rPr lang="de-DE" sz="1400" dirty="0" smtClean="0">
                <a:solidFill>
                  <a:schemeClr val="tx1"/>
                </a:solidFill>
              </a:rPr>
              <a:t>11th Colloquium, </a:t>
            </a:r>
            <a:r>
              <a:rPr lang="de-DE" sz="1400" dirty="0" err="1" smtClean="0">
                <a:solidFill>
                  <a:schemeClr val="tx1"/>
                </a:solidFill>
              </a:rPr>
              <a:t>Prague</a:t>
            </a:r>
            <a:r>
              <a:rPr lang="de-DE" sz="1400" dirty="0" smtClean="0">
                <a:solidFill>
                  <a:schemeClr val="tx1"/>
                </a:solidFill>
              </a:rPr>
              <a:t>, May 19 – 21, 2010</a:t>
            </a:r>
            <a:r>
              <a:rPr lang="de-DE" sz="3200" dirty="0" smtClean="0">
                <a:solidFill>
                  <a:schemeClr val="tx1"/>
                </a:solidFill>
              </a:rPr>
              <a:t/>
            </a:r>
            <a:br>
              <a:rPr lang="de-DE" sz="3200" dirty="0" smtClean="0">
                <a:solidFill>
                  <a:schemeClr val="tx1"/>
                </a:solidFill>
              </a:rPr>
            </a:br>
            <a:r>
              <a:rPr lang="de-DE" sz="3200" dirty="0" smtClean="0">
                <a:solidFill>
                  <a:schemeClr val="tx1"/>
                </a:solidFill>
              </a:rPr>
              <a:t/>
            </a:r>
            <a:br>
              <a:rPr lang="de-DE" sz="3200" dirty="0" smtClean="0">
                <a:solidFill>
                  <a:schemeClr val="tx1"/>
                </a:solidFill>
              </a:rPr>
            </a:br>
            <a:r>
              <a:rPr lang="de-DE" sz="3200" dirty="0" err="1" smtClean="0">
                <a:solidFill>
                  <a:schemeClr val="tx1"/>
                </a:solidFill>
              </a:rPr>
              <a:t>Judicial</a:t>
            </a:r>
            <a:r>
              <a:rPr lang="de-DE" sz="3200" dirty="0" smtClean="0">
                <a:solidFill>
                  <a:schemeClr val="tx1"/>
                </a:solidFill>
              </a:rPr>
              <a:t> Communication </a:t>
            </a:r>
            <a:br>
              <a:rPr lang="de-DE" sz="3200" dirty="0" smtClean="0">
                <a:solidFill>
                  <a:schemeClr val="tx1"/>
                </a:solidFill>
              </a:rPr>
            </a:br>
            <a:r>
              <a:rPr lang="de-DE" sz="3200" dirty="0" smtClean="0">
                <a:solidFill>
                  <a:schemeClr val="tx1"/>
                </a:solidFill>
              </a:rPr>
              <a:t>in Cross-</a:t>
            </a:r>
            <a:r>
              <a:rPr lang="de-DE" sz="3200" dirty="0" err="1" smtClean="0">
                <a:solidFill>
                  <a:schemeClr val="tx1"/>
                </a:solidFill>
              </a:rPr>
              <a:t>Border</a:t>
            </a:r>
            <a:r>
              <a:rPr lang="de-DE" sz="3200" dirty="0" smtClean="0">
                <a:solidFill>
                  <a:schemeClr val="tx1"/>
                </a:solidFill>
              </a:rPr>
              <a:t> </a:t>
            </a:r>
            <a:r>
              <a:rPr lang="de-DE" sz="3200" dirty="0" err="1" smtClean="0">
                <a:solidFill>
                  <a:schemeClr val="tx1"/>
                </a:solidFill>
              </a:rPr>
              <a:t>Insolvencies</a:t>
            </a:r>
            <a:r>
              <a:rPr lang="de-DE" sz="3200" dirty="0" smtClean="0">
                <a:solidFill>
                  <a:schemeClr val="tx1"/>
                </a:solidFill>
              </a:rPr>
              <a:t/>
            </a:r>
            <a:br>
              <a:rPr lang="de-DE" sz="3200" dirty="0" smtClean="0">
                <a:solidFill>
                  <a:schemeClr val="tx1"/>
                </a:solidFill>
              </a:rPr>
            </a:br>
            <a:r>
              <a:rPr lang="de-DE" sz="3200" dirty="0" smtClean="0">
                <a:solidFill>
                  <a:schemeClr val="tx1"/>
                </a:solidFill>
              </a:rPr>
              <a:t/>
            </a:r>
            <a:br>
              <a:rPr lang="de-DE" sz="3200" dirty="0" smtClean="0">
                <a:solidFill>
                  <a:schemeClr val="tx1"/>
                </a:solidFill>
              </a:rPr>
            </a:br>
            <a:r>
              <a:rPr lang="de-DE" sz="3200" dirty="0" err="1" smtClean="0">
                <a:solidFill>
                  <a:schemeClr val="tx1"/>
                </a:solidFill>
              </a:rPr>
              <a:t>What</a:t>
            </a:r>
            <a:r>
              <a:rPr lang="de-DE" sz="3200" dirty="0" smtClean="0">
                <a:solidFill>
                  <a:schemeClr val="tx1"/>
                </a:solidFill>
              </a:rPr>
              <a:t> </a:t>
            </a:r>
            <a:r>
              <a:rPr lang="de-DE" sz="3200" dirty="0" err="1" smtClean="0">
                <a:solidFill>
                  <a:schemeClr val="tx1"/>
                </a:solidFill>
              </a:rPr>
              <a:t>is</a:t>
            </a:r>
            <a:r>
              <a:rPr lang="de-DE" sz="3200" dirty="0" smtClean="0">
                <a:solidFill>
                  <a:schemeClr val="tx1"/>
                </a:solidFill>
              </a:rPr>
              <a:t> </a:t>
            </a:r>
            <a:r>
              <a:rPr lang="de-DE" sz="3200" dirty="0" err="1" smtClean="0">
                <a:solidFill>
                  <a:schemeClr val="tx1"/>
                </a:solidFill>
              </a:rPr>
              <a:t>possible</a:t>
            </a:r>
            <a:r>
              <a:rPr lang="de-DE" sz="3200" dirty="0" smtClean="0">
                <a:solidFill>
                  <a:schemeClr val="tx1"/>
                </a:solidFill>
              </a:rPr>
              <a:t> </a:t>
            </a:r>
            <a:r>
              <a:rPr lang="de-DE" sz="3200" dirty="0" err="1" smtClean="0">
                <a:solidFill>
                  <a:schemeClr val="tx1"/>
                </a:solidFill>
              </a:rPr>
              <a:t>and</a:t>
            </a:r>
            <a:r>
              <a:rPr lang="de-DE" sz="3200" dirty="0" smtClean="0">
                <a:solidFill>
                  <a:schemeClr val="tx1"/>
                </a:solidFill>
              </a:rPr>
              <a:t> </a:t>
            </a:r>
            <a:r>
              <a:rPr lang="de-DE" sz="3200" dirty="0" err="1" smtClean="0">
                <a:solidFill>
                  <a:schemeClr val="tx1"/>
                </a:solidFill>
              </a:rPr>
              <a:t>what</a:t>
            </a:r>
            <a:r>
              <a:rPr lang="de-DE" sz="3200" dirty="0" smtClean="0">
                <a:solidFill>
                  <a:schemeClr val="tx1"/>
                </a:solidFill>
              </a:rPr>
              <a:t> </a:t>
            </a:r>
            <a:r>
              <a:rPr lang="de-DE" sz="3200" dirty="0" err="1" smtClean="0">
                <a:solidFill>
                  <a:schemeClr val="tx1"/>
                </a:solidFill>
              </a:rPr>
              <a:t>is</a:t>
            </a:r>
            <a:r>
              <a:rPr lang="de-DE" sz="3200" dirty="0" smtClean="0">
                <a:solidFill>
                  <a:schemeClr val="tx1"/>
                </a:solidFill>
              </a:rPr>
              <a:t> not</a:t>
            </a:r>
            <a:br>
              <a:rPr lang="de-DE" sz="3200" dirty="0" smtClean="0">
                <a:solidFill>
                  <a:schemeClr val="tx1"/>
                </a:solidFill>
              </a:rPr>
            </a:br>
            <a:r>
              <a:rPr lang="de-DE" sz="3200" dirty="0" smtClean="0">
                <a:solidFill>
                  <a:schemeClr val="tx1"/>
                </a:solidFill>
              </a:rPr>
              <a:t> - The German </a:t>
            </a:r>
            <a:r>
              <a:rPr lang="de-DE" sz="3200" dirty="0" err="1" smtClean="0">
                <a:solidFill>
                  <a:schemeClr val="tx1"/>
                </a:solidFill>
              </a:rPr>
              <a:t>Perspective</a:t>
            </a:r>
            <a:endParaRPr lang="de-DE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750" y="857232"/>
            <a:ext cx="7246938" cy="500066"/>
          </a:xfrm>
        </p:spPr>
        <p:txBody>
          <a:bodyPr/>
          <a:lstStyle/>
          <a:p>
            <a:pPr algn="ctr"/>
            <a:r>
              <a:rPr lang="de-DE" sz="1400" dirty="0" err="1" smtClean="0">
                <a:solidFill>
                  <a:schemeClr val="tx1"/>
                </a:solidFill>
              </a:rPr>
              <a:t>Judicial</a:t>
            </a:r>
            <a:r>
              <a:rPr lang="de-DE" sz="1400" dirty="0" smtClean="0">
                <a:solidFill>
                  <a:schemeClr val="tx1"/>
                </a:solidFill>
              </a:rPr>
              <a:t> Communication in Cross-</a:t>
            </a:r>
            <a:r>
              <a:rPr lang="de-DE" sz="1400" dirty="0" err="1" smtClean="0">
                <a:solidFill>
                  <a:schemeClr val="tx1"/>
                </a:solidFill>
              </a:rPr>
              <a:t>Border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Insolvencies</a:t>
            </a:r>
            <a:r>
              <a:rPr lang="de-DE" sz="1400" dirty="0" smtClean="0">
                <a:solidFill>
                  <a:schemeClr val="tx1"/>
                </a:solidFill>
              </a:rPr>
              <a:t/>
            </a:r>
            <a:br>
              <a:rPr lang="de-DE" sz="1400" dirty="0" smtClean="0">
                <a:solidFill>
                  <a:schemeClr val="tx1"/>
                </a:solidFill>
              </a:rPr>
            </a:br>
            <a:r>
              <a:rPr lang="de-DE" sz="1400" dirty="0" err="1" smtClean="0">
                <a:solidFill>
                  <a:schemeClr val="tx1"/>
                </a:solidFill>
              </a:rPr>
              <a:t>Results</a:t>
            </a:r>
            <a:endParaRPr lang="de-DE" sz="1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750" y="2643182"/>
            <a:ext cx="8064500" cy="2714644"/>
          </a:xfrm>
        </p:spPr>
        <p:txBody>
          <a:bodyPr anchor="ctr"/>
          <a:lstStyle/>
          <a:p>
            <a:pPr algn="ctr">
              <a:buNone/>
            </a:pPr>
            <a:r>
              <a:rPr lang="de-DE" b="1" u="sng" dirty="0" smtClean="0">
                <a:solidFill>
                  <a:schemeClr val="tx1"/>
                </a:solidFill>
              </a:rPr>
              <a:t>ALI/III – </a:t>
            </a:r>
            <a:r>
              <a:rPr lang="de-DE" b="1" u="sng" dirty="0" err="1" smtClean="0">
                <a:solidFill>
                  <a:schemeClr val="tx1"/>
                </a:solidFill>
              </a:rPr>
              <a:t>Guidelines</a:t>
            </a:r>
            <a:r>
              <a:rPr lang="de-DE" b="1" u="sng" dirty="0" smtClean="0">
                <a:solidFill>
                  <a:schemeClr val="tx1"/>
                </a:solidFill>
              </a:rPr>
              <a:t> 7, 8</a:t>
            </a:r>
          </a:p>
          <a:p>
            <a:pPr>
              <a:buNone/>
            </a:pPr>
            <a:r>
              <a:rPr lang="de-DE" sz="2400" b="1" dirty="0" smtClean="0">
                <a:solidFill>
                  <a:schemeClr val="tx1"/>
                </a:solidFill>
              </a:rPr>
              <a:t>German </a:t>
            </a:r>
            <a:r>
              <a:rPr lang="de-DE" sz="2400" b="1" dirty="0" err="1" smtClean="0">
                <a:solidFill>
                  <a:schemeClr val="tx1"/>
                </a:solidFill>
              </a:rPr>
              <a:t>law</a:t>
            </a:r>
            <a:r>
              <a:rPr lang="de-DE" sz="2400" b="1" dirty="0" smtClean="0">
                <a:solidFill>
                  <a:schemeClr val="tx1"/>
                </a:solidFill>
              </a:rPr>
              <a:t>: </a:t>
            </a:r>
          </a:p>
          <a:p>
            <a:pPr>
              <a:buNone/>
            </a:pPr>
            <a:endParaRPr lang="de-DE" sz="2400" b="1" dirty="0" smtClean="0">
              <a:solidFill>
                <a:schemeClr val="tx1"/>
              </a:solidFill>
            </a:endParaRPr>
          </a:p>
          <a:p>
            <a:r>
              <a:rPr lang="de-DE" sz="2400" b="1" dirty="0" err="1" smtClean="0">
                <a:solidFill>
                  <a:schemeClr val="tx1"/>
                </a:solidFill>
              </a:rPr>
              <a:t>Participation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sz="2400" b="1" dirty="0" err="1" smtClean="0">
                <a:solidFill>
                  <a:schemeClr val="tx1"/>
                </a:solidFill>
              </a:rPr>
              <a:t>of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sz="2400" b="1" dirty="0" err="1" smtClean="0">
                <a:solidFill>
                  <a:schemeClr val="tx1"/>
                </a:solidFill>
              </a:rPr>
              <a:t>lawyers</a:t>
            </a:r>
            <a:r>
              <a:rPr lang="de-DE" sz="2400" b="1" dirty="0" smtClean="0">
                <a:solidFill>
                  <a:schemeClr val="tx1"/>
                </a:solidFill>
              </a:rPr>
              <a:t> in </a:t>
            </a:r>
            <a:r>
              <a:rPr lang="de-DE" sz="2400" b="1" dirty="0" err="1" smtClean="0">
                <a:solidFill>
                  <a:schemeClr val="tx1"/>
                </a:solidFill>
              </a:rPr>
              <a:t>court-to-court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sz="2400" b="1" dirty="0" err="1" smtClean="0">
                <a:solidFill>
                  <a:schemeClr val="tx1"/>
                </a:solidFill>
              </a:rPr>
              <a:t>communication</a:t>
            </a:r>
            <a:r>
              <a:rPr lang="de-DE" sz="2400" b="1" dirty="0" smtClean="0">
                <a:solidFill>
                  <a:schemeClr val="tx1"/>
                </a:solidFill>
              </a:rPr>
              <a:t> not </a:t>
            </a:r>
            <a:r>
              <a:rPr lang="de-DE" sz="2400" b="1" dirty="0" err="1" smtClean="0">
                <a:solidFill>
                  <a:schemeClr val="tx1"/>
                </a:solidFill>
              </a:rPr>
              <a:t>necessary</a:t>
            </a:r>
            <a:endParaRPr lang="de-DE" sz="2400" b="1" dirty="0" smtClean="0">
              <a:solidFill>
                <a:schemeClr val="tx1"/>
              </a:solidFill>
            </a:endParaRPr>
          </a:p>
          <a:p>
            <a:endParaRPr lang="de-DE" sz="2400" b="1" dirty="0" smtClean="0">
              <a:solidFill>
                <a:schemeClr val="tx1"/>
              </a:solidFill>
            </a:endParaRPr>
          </a:p>
          <a:p>
            <a:r>
              <a:rPr lang="de-DE" sz="2400" b="1" dirty="0" err="1" smtClean="0">
                <a:solidFill>
                  <a:schemeClr val="tx1"/>
                </a:solidFill>
              </a:rPr>
              <a:t>Opportunity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sz="2400" b="1" dirty="0" err="1" smtClean="0">
                <a:solidFill>
                  <a:schemeClr val="tx1"/>
                </a:solidFill>
              </a:rPr>
              <a:t>to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sz="2400" b="1" dirty="0" err="1" smtClean="0">
                <a:solidFill>
                  <a:schemeClr val="tx1"/>
                </a:solidFill>
              </a:rPr>
              <a:t>comment</a:t>
            </a:r>
            <a:r>
              <a:rPr lang="de-DE" sz="2400" b="1" dirty="0" smtClean="0">
                <a:solidFill>
                  <a:schemeClr val="tx1"/>
                </a:solidFill>
              </a:rPr>
              <a:t> on </a:t>
            </a:r>
            <a:r>
              <a:rPr lang="de-DE" sz="2400" b="1" dirty="0" err="1" smtClean="0">
                <a:solidFill>
                  <a:schemeClr val="tx1"/>
                </a:solidFill>
              </a:rPr>
              <a:t>intended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sz="2400" b="1" dirty="0" err="1" smtClean="0">
                <a:solidFill>
                  <a:schemeClr val="tx1"/>
                </a:solidFill>
              </a:rPr>
              <a:t>communication</a:t>
            </a:r>
            <a:endParaRPr lang="de-DE" sz="2400" b="1" dirty="0" smtClean="0">
              <a:solidFill>
                <a:schemeClr val="tx1"/>
              </a:solidFill>
            </a:endParaRPr>
          </a:p>
          <a:p>
            <a:endParaRPr lang="de-DE" sz="2400" b="1" dirty="0" smtClean="0">
              <a:solidFill>
                <a:schemeClr val="tx1"/>
              </a:solidFill>
            </a:endParaRPr>
          </a:p>
          <a:p>
            <a:r>
              <a:rPr lang="de-DE" sz="2400" b="1" dirty="0" smtClean="0">
                <a:solidFill>
                  <a:schemeClr val="tx1"/>
                </a:solidFill>
              </a:rPr>
              <a:t>Information </a:t>
            </a:r>
            <a:r>
              <a:rPr lang="de-DE" sz="2400" b="1" dirty="0" err="1" smtClean="0">
                <a:solidFill>
                  <a:schemeClr val="tx1"/>
                </a:solidFill>
              </a:rPr>
              <a:t>about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sz="2400" b="1" dirty="0" err="1" smtClean="0">
                <a:solidFill>
                  <a:schemeClr val="tx1"/>
                </a:solidFill>
              </a:rPr>
              <a:t>outcome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sz="2400" b="1" dirty="0" err="1" smtClean="0">
                <a:solidFill>
                  <a:schemeClr val="tx1"/>
                </a:solidFill>
              </a:rPr>
              <a:t>of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sz="2400" b="1" dirty="0" err="1" smtClean="0">
                <a:solidFill>
                  <a:schemeClr val="tx1"/>
                </a:solidFill>
              </a:rPr>
              <a:t>communication</a:t>
            </a:r>
            <a:endParaRPr lang="de-DE" sz="2400" b="1" dirty="0" smtClean="0">
              <a:solidFill>
                <a:schemeClr val="tx1"/>
              </a:solidFill>
            </a:endParaRPr>
          </a:p>
          <a:p>
            <a:endParaRPr lang="de-DE" sz="2400" b="1" dirty="0" smtClean="0">
              <a:solidFill>
                <a:schemeClr val="tx1"/>
              </a:solidFill>
            </a:endParaRPr>
          </a:p>
          <a:p>
            <a:r>
              <a:rPr lang="de-DE" sz="2400" b="1" dirty="0" err="1" smtClean="0">
                <a:solidFill>
                  <a:schemeClr val="tx1"/>
                </a:solidFill>
              </a:rPr>
              <a:t>Judges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sz="2400" b="1" dirty="0" err="1" smtClean="0">
                <a:solidFill>
                  <a:schemeClr val="tx1"/>
                </a:solidFill>
              </a:rPr>
              <a:t>can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sz="2400" b="1" dirty="0" err="1" smtClean="0">
                <a:solidFill>
                  <a:schemeClr val="tx1"/>
                </a:solidFill>
              </a:rPr>
              <a:t>arrange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sz="2400" b="1" dirty="0" err="1" smtClean="0">
                <a:solidFill>
                  <a:schemeClr val="tx1"/>
                </a:solidFill>
              </a:rPr>
              <a:t>communication</a:t>
            </a:r>
            <a:endParaRPr lang="de-DE" sz="2400" b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de-DE" sz="2400" b="1" dirty="0">
              <a:solidFill>
                <a:schemeClr val="tx1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dirty="0" smtClean="0"/>
              <a:t>11th IEEI - Colloquium</a:t>
            </a:r>
          </a:p>
          <a:p>
            <a:r>
              <a:rPr lang="de-DE" dirty="0" err="1" smtClean="0"/>
              <a:t>Prague</a:t>
            </a:r>
            <a:r>
              <a:rPr lang="de-DE" dirty="0" smtClean="0"/>
              <a:t>, May 19 – 21, 2010</a:t>
            </a:r>
            <a:endParaRPr lang="de-DE" b="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8FDA85-716C-466E-A5A5-007CE95C1933}" type="slidenum">
              <a:rPr lang="de-DE" smtClean="0"/>
              <a:pPr/>
              <a:t>10</a:t>
            </a:fld>
            <a:endParaRPr lang="de-DE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750" y="857232"/>
            <a:ext cx="7246938" cy="500066"/>
          </a:xfrm>
        </p:spPr>
        <p:txBody>
          <a:bodyPr/>
          <a:lstStyle/>
          <a:p>
            <a:pPr algn="ctr"/>
            <a:r>
              <a:rPr lang="de-DE" sz="1400" dirty="0" err="1" smtClean="0">
                <a:solidFill>
                  <a:schemeClr val="tx1"/>
                </a:solidFill>
              </a:rPr>
              <a:t>Judicial</a:t>
            </a:r>
            <a:r>
              <a:rPr lang="de-DE" sz="1400" dirty="0" smtClean="0">
                <a:solidFill>
                  <a:schemeClr val="tx1"/>
                </a:solidFill>
              </a:rPr>
              <a:t> Communication in Cross-</a:t>
            </a:r>
            <a:r>
              <a:rPr lang="de-DE" sz="1400" dirty="0" err="1" smtClean="0">
                <a:solidFill>
                  <a:schemeClr val="tx1"/>
                </a:solidFill>
              </a:rPr>
              <a:t>Border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Insolvencies</a:t>
            </a:r>
            <a:r>
              <a:rPr lang="de-DE" sz="1400" dirty="0" smtClean="0">
                <a:solidFill>
                  <a:schemeClr val="tx1"/>
                </a:solidFill>
              </a:rPr>
              <a:t/>
            </a:r>
            <a:br>
              <a:rPr lang="de-DE" sz="1400" dirty="0" smtClean="0">
                <a:solidFill>
                  <a:schemeClr val="tx1"/>
                </a:solidFill>
              </a:rPr>
            </a:br>
            <a:r>
              <a:rPr lang="de-DE" sz="1400" dirty="0" err="1" smtClean="0">
                <a:solidFill>
                  <a:schemeClr val="tx1"/>
                </a:solidFill>
              </a:rPr>
              <a:t>Results</a:t>
            </a:r>
            <a:endParaRPr lang="de-DE" sz="1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750" y="1357298"/>
            <a:ext cx="8064500" cy="4857784"/>
          </a:xfrm>
        </p:spPr>
        <p:txBody>
          <a:bodyPr anchor="ctr"/>
          <a:lstStyle/>
          <a:p>
            <a:pPr algn="ctr">
              <a:buNone/>
            </a:pPr>
            <a:r>
              <a:rPr lang="de-DE" sz="2400" b="1" u="sng" dirty="0" smtClean="0">
                <a:solidFill>
                  <a:schemeClr val="tx1"/>
                </a:solidFill>
              </a:rPr>
              <a:t>ALI/III – </a:t>
            </a:r>
            <a:r>
              <a:rPr lang="de-DE" sz="2400" b="1" u="sng" dirty="0" err="1" smtClean="0">
                <a:solidFill>
                  <a:schemeClr val="tx1"/>
                </a:solidFill>
              </a:rPr>
              <a:t>Guideline</a:t>
            </a:r>
            <a:r>
              <a:rPr lang="de-DE" sz="2400" b="1" u="sng" dirty="0" smtClean="0">
                <a:solidFill>
                  <a:schemeClr val="tx1"/>
                </a:solidFill>
              </a:rPr>
              <a:t> 9: Joint Hearings</a:t>
            </a:r>
          </a:p>
          <a:p>
            <a:pPr algn="ctr">
              <a:buNone/>
            </a:pPr>
            <a:endParaRPr lang="de-DE" sz="2400" b="1" dirty="0" smtClean="0">
              <a:solidFill>
                <a:schemeClr val="tx1"/>
              </a:solidFill>
            </a:endParaRPr>
          </a:p>
          <a:p>
            <a:r>
              <a:rPr lang="de-DE" sz="2400" b="1" dirty="0" smtClean="0">
                <a:solidFill>
                  <a:schemeClr val="tx1"/>
                </a:solidFill>
              </a:rPr>
              <a:t>German </a:t>
            </a:r>
            <a:r>
              <a:rPr lang="de-DE" sz="2400" b="1" dirty="0" err="1" smtClean="0">
                <a:solidFill>
                  <a:schemeClr val="tx1"/>
                </a:solidFill>
              </a:rPr>
              <a:t>law</a:t>
            </a:r>
            <a:r>
              <a:rPr lang="de-DE" sz="2400" b="1" dirty="0" smtClean="0">
                <a:solidFill>
                  <a:schemeClr val="tx1"/>
                </a:solidFill>
              </a:rPr>
              <a:t>:	</a:t>
            </a:r>
            <a:r>
              <a:rPr lang="de-DE" sz="2400" b="1" dirty="0" err="1" smtClean="0">
                <a:solidFill>
                  <a:schemeClr val="tx1"/>
                </a:solidFill>
              </a:rPr>
              <a:t>no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sz="2400" b="1" dirty="0" err="1" smtClean="0">
                <a:solidFill>
                  <a:schemeClr val="tx1"/>
                </a:solidFill>
              </a:rPr>
              <a:t>provision</a:t>
            </a:r>
            <a:r>
              <a:rPr lang="de-DE" sz="2400" b="1" dirty="0" smtClean="0">
                <a:solidFill>
                  <a:schemeClr val="tx1"/>
                </a:solidFill>
              </a:rPr>
              <a:t>	</a:t>
            </a:r>
          </a:p>
          <a:p>
            <a:pPr>
              <a:buNone/>
            </a:pPr>
            <a:endParaRPr lang="de-DE" sz="2400" b="1" dirty="0" smtClean="0">
              <a:solidFill>
                <a:schemeClr val="tx1"/>
              </a:solidFill>
            </a:endParaRPr>
          </a:p>
          <a:p>
            <a:r>
              <a:rPr lang="de-DE" sz="2400" b="1" dirty="0" err="1" smtClean="0">
                <a:solidFill>
                  <a:schemeClr val="tx1"/>
                </a:solidFill>
              </a:rPr>
              <a:t>Creditors</a:t>
            </a:r>
            <a:r>
              <a:rPr lang="de-DE" sz="2400" b="1" dirty="0" smtClean="0">
                <a:solidFill>
                  <a:schemeClr val="tx1"/>
                </a:solidFill>
              </a:rPr>
              <a:t>´ </a:t>
            </a:r>
            <a:r>
              <a:rPr lang="de-DE" sz="2400" b="1" dirty="0" err="1" smtClean="0">
                <a:solidFill>
                  <a:schemeClr val="tx1"/>
                </a:solidFill>
              </a:rPr>
              <a:t>meeting</a:t>
            </a:r>
            <a:r>
              <a:rPr lang="de-DE" sz="2400" b="1" dirty="0" smtClean="0">
                <a:solidFill>
                  <a:schemeClr val="tx1"/>
                </a:solidFill>
              </a:rPr>
              <a:t> via </a:t>
            </a:r>
            <a:r>
              <a:rPr lang="de-DE" sz="2400" b="1" dirty="0" err="1" smtClean="0">
                <a:solidFill>
                  <a:schemeClr val="tx1"/>
                </a:solidFill>
              </a:rPr>
              <a:t>video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sz="2400" b="1" dirty="0" err="1" smtClean="0">
                <a:solidFill>
                  <a:schemeClr val="tx1"/>
                </a:solidFill>
              </a:rPr>
              <a:t>conference</a:t>
            </a:r>
            <a:r>
              <a:rPr lang="de-DE" sz="2400" b="1" dirty="0" smtClean="0">
                <a:solidFill>
                  <a:schemeClr val="tx1"/>
                </a:solidFill>
              </a:rPr>
              <a:t> – Problems:</a:t>
            </a:r>
          </a:p>
          <a:p>
            <a:endParaRPr lang="de-DE" sz="2400" b="1" dirty="0" smtClean="0">
              <a:solidFill>
                <a:schemeClr val="tx1"/>
              </a:solidFill>
            </a:endParaRPr>
          </a:p>
          <a:p>
            <a:pPr lvl="1"/>
            <a:r>
              <a:rPr lang="de-DE" sz="2200" b="1" dirty="0" err="1" smtClean="0">
                <a:solidFill>
                  <a:schemeClr val="tx1"/>
                </a:solidFill>
              </a:rPr>
              <a:t>Consent</a:t>
            </a:r>
            <a:r>
              <a:rPr lang="de-DE" sz="2200" b="1" dirty="0" smtClean="0">
                <a:solidFill>
                  <a:schemeClr val="tx1"/>
                </a:solidFill>
              </a:rPr>
              <a:t> </a:t>
            </a:r>
            <a:r>
              <a:rPr lang="de-DE" sz="2200" b="1" dirty="0" err="1" smtClean="0">
                <a:solidFill>
                  <a:schemeClr val="tx1"/>
                </a:solidFill>
              </a:rPr>
              <a:t>of</a:t>
            </a:r>
            <a:r>
              <a:rPr lang="de-DE" sz="2200" b="1" dirty="0" smtClean="0">
                <a:solidFill>
                  <a:schemeClr val="tx1"/>
                </a:solidFill>
              </a:rPr>
              <a:t> </a:t>
            </a:r>
            <a:r>
              <a:rPr lang="de-DE" sz="2200" b="1" dirty="0" err="1" smtClean="0">
                <a:solidFill>
                  <a:schemeClr val="tx1"/>
                </a:solidFill>
              </a:rPr>
              <a:t>participating</a:t>
            </a:r>
            <a:r>
              <a:rPr lang="de-DE" sz="2200" b="1" dirty="0" smtClean="0">
                <a:solidFill>
                  <a:schemeClr val="tx1"/>
                </a:solidFill>
              </a:rPr>
              <a:t> </a:t>
            </a:r>
            <a:r>
              <a:rPr lang="de-DE" sz="2200" b="1" dirty="0" err="1" smtClean="0">
                <a:solidFill>
                  <a:schemeClr val="tx1"/>
                </a:solidFill>
              </a:rPr>
              <a:t>creditors</a:t>
            </a:r>
            <a:r>
              <a:rPr lang="de-DE" sz="2200" b="1" dirty="0" smtClean="0">
                <a:solidFill>
                  <a:schemeClr val="tx1"/>
                </a:solidFill>
              </a:rPr>
              <a:t> </a:t>
            </a:r>
            <a:r>
              <a:rPr lang="de-DE" sz="2200" b="1" dirty="0" err="1" smtClean="0">
                <a:solidFill>
                  <a:schemeClr val="tx1"/>
                </a:solidFill>
              </a:rPr>
              <a:t>necessary</a:t>
            </a:r>
            <a:r>
              <a:rPr lang="de-DE" sz="2200" b="1" dirty="0" smtClean="0">
                <a:solidFill>
                  <a:schemeClr val="tx1"/>
                </a:solidFill>
              </a:rPr>
              <a:t>?</a:t>
            </a:r>
          </a:p>
          <a:p>
            <a:pPr lvl="1"/>
            <a:r>
              <a:rPr lang="de-DE" sz="2200" b="1" dirty="0" err="1" smtClean="0">
                <a:solidFill>
                  <a:schemeClr val="tx1"/>
                </a:solidFill>
              </a:rPr>
              <a:t>Creditors</a:t>
            </a:r>
            <a:r>
              <a:rPr lang="de-DE" sz="2200" b="1" dirty="0" smtClean="0">
                <a:solidFill>
                  <a:schemeClr val="tx1"/>
                </a:solidFill>
              </a:rPr>
              <a:t>´ </a:t>
            </a:r>
            <a:r>
              <a:rPr lang="de-DE" sz="2200" b="1" dirty="0" err="1" smtClean="0">
                <a:solidFill>
                  <a:schemeClr val="tx1"/>
                </a:solidFill>
              </a:rPr>
              <a:t>meetings</a:t>
            </a:r>
            <a:r>
              <a:rPr lang="de-DE" sz="2200" b="1" dirty="0" smtClean="0">
                <a:solidFill>
                  <a:schemeClr val="tx1"/>
                </a:solidFill>
              </a:rPr>
              <a:t> </a:t>
            </a:r>
            <a:r>
              <a:rPr lang="de-DE" sz="2200" b="1" dirty="0" err="1" smtClean="0">
                <a:solidFill>
                  <a:schemeClr val="tx1"/>
                </a:solidFill>
              </a:rPr>
              <a:t>are</a:t>
            </a:r>
            <a:r>
              <a:rPr lang="de-DE" sz="2200" b="1" dirty="0" smtClean="0">
                <a:solidFill>
                  <a:schemeClr val="tx1"/>
                </a:solidFill>
              </a:rPr>
              <a:t> not open </a:t>
            </a:r>
            <a:r>
              <a:rPr lang="de-DE" sz="2200" b="1" dirty="0" err="1" smtClean="0">
                <a:solidFill>
                  <a:schemeClr val="tx1"/>
                </a:solidFill>
              </a:rPr>
              <a:t>to</a:t>
            </a:r>
            <a:r>
              <a:rPr lang="de-DE" sz="2200" b="1" dirty="0" smtClean="0">
                <a:solidFill>
                  <a:schemeClr val="tx1"/>
                </a:solidFill>
              </a:rPr>
              <a:t> </a:t>
            </a:r>
            <a:r>
              <a:rPr lang="de-DE" sz="2200" b="1" dirty="0" err="1" smtClean="0">
                <a:solidFill>
                  <a:schemeClr val="tx1"/>
                </a:solidFill>
              </a:rPr>
              <a:t>the</a:t>
            </a:r>
            <a:r>
              <a:rPr lang="de-DE" sz="2200" b="1" dirty="0" smtClean="0">
                <a:solidFill>
                  <a:schemeClr val="tx1"/>
                </a:solidFill>
              </a:rPr>
              <a:t> </a:t>
            </a:r>
            <a:r>
              <a:rPr lang="de-DE" sz="2200" b="1" dirty="0" err="1" smtClean="0">
                <a:solidFill>
                  <a:schemeClr val="tx1"/>
                </a:solidFill>
              </a:rPr>
              <a:t>public</a:t>
            </a:r>
            <a:r>
              <a:rPr lang="de-DE" sz="2200" b="1" dirty="0" smtClean="0">
                <a:solidFill>
                  <a:schemeClr val="tx1"/>
                </a:solidFill>
              </a:rPr>
              <a:t>.</a:t>
            </a:r>
          </a:p>
          <a:p>
            <a:pPr lvl="1"/>
            <a:r>
              <a:rPr lang="de-DE" sz="2200" b="1" dirty="0" err="1" smtClean="0">
                <a:solidFill>
                  <a:schemeClr val="tx1"/>
                </a:solidFill>
              </a:rPr>
              <a:t>Sovereignty</a:t>
            </a:r>
            <a:endParaRPr lang="de-DE" sz="2200" b="1" dirty="0" smtClean="0">
              <a:solidFill>
                <a:schemeClr val="tx1"/>
              </a:solidFill>
            </a:endParaRPr>
          </a:p>
          <a:p>
            <a:pPr lvl="1"/>
            <a:r>
              <a:rPr lang="de-DE" sz="2200" b="1" dirty="0" err="1" smtClean="0">
                <a:solidFill>
                  <a:schemeClr val="tx1"/>
                </a:solidFill>
              </a:rPr>
              <a:t>Facilities</a:t>
            </a:r>
            <a:endParaRPr lang="de-DE" sz="2200" b="1" dirty="0">
              <a:solidFill>
                <a:schemeClr val="tx1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dirty="0" smtClean="0"/>
              <a:t>11th IEEI - Colloquium</a:t>
            </a:r>
          </a:p>
          <a:p>
            <a:r>
              <a:rPr lang="de-DE" dirty="0" err="1" smtClean="0"/>
              <a:t>Prague</a:t>
            </a:r>
            <a:r>
              <a:rPr lang="de-DE" dirty="0" smtClean="0"/>
              <a:t>, May 19 – 21, 2010</a:t>
            </a:r>
            <a:endParaRPr lang="de-DE" b="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8FDA85-716C-466E-A5A5-007CE95C1933}" type="slidenum">
              <a:rPr lang="de-DE" smtClean="0"/>
              <a:pPr/>
              <a:t>11</a:t>
            </a:fld>
            <a:endParaRPr lang="de-DE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750" y="857232"/>
            <a:ext cx="7246938" cy="500066"/>
          </a:xfrm>
        </p:spPr>
        <p:txBody>
          <a:bodyPr/>
          <a:lstStyle/>
          <a:p>
            <a:pPr algn="ctr"/>
            <a:r>
              <a:rPr lang="de-DE" sz="1400" dirty="0" err="1" smtClean="0">
                <a:solidFill>
                  <a:schemeClr val="tx1"/>
                </a:solidFill>
              </a:rPr>
              <a:t>Judicial</a:t>
            </a:r>
            <a:r>
              <a:rPr lang="de-DE" sz="1400" dirty="0" smtClean="0">
                <a:solidFill>
                  <a:schemeClr val="tx1"/>
                </a:solidFill>
              </a:rPr>
              <a:t> Communication in Cross-</a:t>
            </a:r>
            <a:r>
              <a:rPr lang="de-DE" sz="1400" dirty="0" err="1" smtClean="0">
                <a:solidFill>
                  <a:schemeClr val="tx1"/>
                </a:solidFill>
              </a:rPr>
              <a:t>Border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Insolvencies</a:t>
            </a:r>
            <a:r>
              <a:rPr lang="de-DE" sz="1400" dirty="0" smtClean="0">
                <a:solidFill>
                  <a:schemeClr val="tx1"/>
                </a:solidFill>
              </a:rPr>
              <a:t/>
            </a:r>
            <a:br>
              <a:rPr lang="de-DE" sz="1400" dirty="0" smtClean="0">
                <a:solidFill>
                  <a:schemeClr val="tx1"/>
                </a:solidFill>
              </a:rPr>
            </a:br>
            <a:r>
              <a:rPr lang="de-DE" sz="1400" dirty="0" err="1" smtClean="0">
                <a:solidFill>
                  <a:schemeClr val="tx1"/>
                </a:solidFill>
              </a:rPr>
              <a:t>Results</a:t>
            </a:r>
            <a:endParaRPr lang="de-DE" sz="1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750" y="1357298"/>
            <a:ext cx="8064500" cy="4857784"/>
          </a:xfrm>
        </p:spPr>
        <p:txBody>
          <a:bodyPr anchor="ctr"/>
          <a:lstStyle/>
          <a:p>
            <a:pPr algn="ctr">
              <a:buNone/>
            </a:pPr>
            <a:r>
              <a:rPr lang="de-DE" sz="2400" b="1" u="sng" dirty="0" smtClean="0">
                <a:solidFill>
                  <a:schemeClr val="tx1"/>
                </a:solidFill>
              </a:rPr>
              <a:t>ALI/III – </a:t>
            </a:r>
            <a:r>
              <a:rPr lang="de-DE" sz="2400" b="1" u="sng" dirty="0" err="1" smtClean="0">
                <a:solidFill>
                  <a:schemeClr val="tx1"/>
                </a:solidFill>
              </a:rPr>
              <a:t>Guideline</a:t>
            </a:r>
            <a:r>
              <a:rPr lang="de-DE" sz="2400" b="1" u="sng" dirty="0" smtClean="0">
                <a:solidFill>
                  <a:schemeClr val="tx1"/>
                </a:solidFill>
              </a:rPr>
              <a:t> 9:</a:t>
            </a:r>
          </a:p>
          <a:p>
            <a:pPr algn="ctr">
              <a:buNone/>
            </a:pPr>
            <a:r>
              <a:rPr lang="de-DE" sz="2400" b="1" dirty="0" smtClean="0">
                <a:solidFill>
                  <a:schemeClr val="tx1"/>
                </a:solidFill>
              </a:rPr>
              <a:t>Transmission </a:t>
            </a:r>
            <a:r>
              <a:rPr lang="de-DE" sz="2400" b="1" dirty="0" err="1" smtClean="0">
                <a:solidFill>
                  <a:schemeClr val="tx1"/>
                </a:solidFill>
              </a:rPr>
              <a:t>of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sz="2400" b="1" dirty="0" err="1" smtClean="0">
                <a:solidFill>
                  <a:schemeClr val="tx1"/>
                </a:solidFill>
              </a:rPr>
              <a:t>evidentiary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sz="2400" b="1" dirty="0" err="1" smtClean="0">
                <a:solidFill>
                  <a:schemeClr val="tx1"/>
                </a:solidFill>
              </a:rPr>
              <a:t>or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sz="2400" b="1" dirty="0" err="1" smtClean="0">
                <a:solidFill>
                  <a:schemeClr val="tx1"/>
                </a:solidFill>
              </a:rPr>
              <a:t>written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sz="2400" b="1" dirty="0" err="1" smtClean="0">
                <a:solidFill>
                  <a:schemeClr val="tx1"/>
                </a:solidFill>
              </a:rPr>
              <a:t>materials</a:t>
            </a:r>
            <a:endParaRPr lang="de-DE" sz="2400" b="1" dirty="0" smtClean="0">
              <a:solidFill>
                <a:schemeClr val="tx1"/>
              </a:solidFill>
            </a:endParaRPr>
          </a:p>
          <a:p>
            <a:pPr algn="ctr">
              <a:buNone/>
            </a:pPr>
            <a:endParaRPr lang="de-DE" sz="2400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de-DE" sz="2400" b="1" dirty="0" smtClean="0">
                <a:solidFill>
                  <a:schemeClr val="tx1"/>
                </a:solidFill>
              </a:rPr>
              <a:t>German </a:t>
            </a:r>
            <a:r>
              <a:rPr lang="de-DE" sz="2400" b="1" dirty="0" err="1" smtClean="0">
                <a:solidFill>
                  <a:schemeClr val="tx1"/>
                </a:solidFill>
              </a:rPr>
              <a:t>law</a:t>
            </a:r>
            <a:r>
              <a:rPr lang="de-DE" sz="2400" b="1" dirty="0" smtClean="0">
                <a:solidFill>
                  <a:schemeClr val="tx1"/>
                </a:solidFill>
              </a:rPr>
              <a:t>:	</a:t>
            </a:r>
          </a:p>
          <a:p>
            <a:pPr>
              <a:buNone/>
            </a:pPr>
            <a:endParaRPr lang="de-DE" sz="2400" b="1" dirty="0" smtClean="0">
              <a:solidFill>
                <a:schemeClr val="tx1"/>
              </a:solidFill>
            </a:endParaRPr>
          </a:p>
          <a:p>
            <a:r>
              <a:rPr lang="de-DE" sz="2000" b="1" dirty="0" err="1" smtClean="0">
                <a:solidFill>
                  <a:schemeClr val="tx1"/>
                </a:solidFill>
              </a:rPr>
              <a:t>No</a:t>
            </a:r>
            <a:r>
              <a:rPr lang="de-DE" sz="2000" b="1" dirty="0" smtClean="0">
                <a:solidFill>
                  <a:schemeClr val="tx1"/>
                </a:solidFill>
              </a:rPr>
              <a:t> </a:t>
            </a:r>
            <a:r>
              <a:rPr lang="de-DE" sz="2000" b="1" dirty="0" err="1" smtClean="0">
                <a:solidFill>
                  <a:schemeClr val="tx1"/>
                </a:solidFill>
              </a:rPr>
              <a:t>provision</a:t>
            </a:r>
            <a:r>
              <a:rPr lang="de-DE" sz="2000" b="1" dirty="0" smtClean="0">
                <a:solidFill>
                  <a:schemeClr val="tx1"/>
                </a:solidFill>
              </a:rPr>
              <a:t> </a:t>
            </a:r>
            <a:r>
              <a:rPr lang="de-DE" sz="2000" b="1" dirty="0" err="1" smtClean="0">
                <a:solidFill>
                  <a:schemeClr val="tx1"/>
                </a:solidFill>
              </a:rPr>
              <a:t>of</a:t>
            </a:r>
            <a:r>
              <a:rPr lang="de-DE" sz="2000" b="1" dirty="0" smtClean="0">
                <a:solidFill>
                  <a:schemeClr val="tx1"/>
                </a:solidFill>
              </a:rPr>
              <a:t> </a:t>
            </a:r>
            <a:r>
              <a:rPr lang="de-DE" sz="2000" b="1" dirty="0" err="1" smtClean="0">
                <a:solidFill>
                  <a:schemeClr val="tx1"/>
                </a:solidFill>
              </a:rPr>
              <a:t>materials</a:t>
            </a:r>
            <a:r>
              <a:rPr lang="de-DE" sz="2000" b="1" dirty="0" smtClean="0">
                <a:solidFill>
                  <a:schemeClr val="tx1"/>
                </a:solidFill>
              </a:rPr>
              <a:t> in </a:t>
            </a:r>
            <a:r>
              <a:rPr lang="de-DE" sz="2000" b="1" dirty="0" err="1" smtClean="0">
                <a:solidFill>
                  <a:schemeClr val="tx1"/>
                </a:solidFill>
              </a:rPr>
              <a:t>public</a:t>
            </a:r>
            <a:r>
              <a:rPr lang="de-DE" sz="2000" b="1" dirty="0" smtClean="0">
                <a:solidFill>
                  <a:schemeClr val="tx1"/>
                </a:solidFill>
              </a:rPr>
              <a:t> </a:t>
            </a:r>
            <a:r>
              <a:rPr lang="de-DE" sz="2000" b="1" dirty="0" err="1" smtClean="0">
                <a:solidFill>
                  <a:schemeClr val="tx1"/>
                </a:solidFill>
              </a:rPr>
              <a:t>system</a:t>
            </a:r>
            <a:endParaRPr lang="de-DE" sz="2000" b="1" dirty="0" smtClean="0">
              <a:solidFill>
                <a:schemeClr val="tx1"/>
              </a:solidFill>
            </a:endParaRPr>
          </a:p>
          <a:p>
            <a:r>
              <a:rPr lang="de-DE" sz="2000" b="1" dirty="0" err="1" smtClean="0">
                <a:solidFill>
                  <a:schemeClr val="tx1"/>
                </a:solidFill>
              </a:rPr>
              <a:t>Strict</a:t>
            </a:r>
            <a:r>
              <a:rPr lang="de-DE" sz="2000" b="1" dirty="0" smtClean="0">
                <a:solidFill>
                  <a:schemeClr val="tx1"/>
                </a:solidFill>
              </a:rPr>
              <a:t> </a:t>
            </a:r>
            <a:r>
              <a:rPr lang="de-DE" sz="2000" b="1" dirty="0" err="1" smtClean="0">
                <a:solidFill>
                  <a:schemeClr val="tx1"/>
                </a:solidFill>
              </a:rPr>
              <a:t>limitations</a:t>
            </a:r>
            <a:r>
              <a:rPr lang="de-DE" sz="2000" b="1" dirty="0" smtClean="0">
                <a:solidFill>
                  <a:schemeClr val="tx1"/>
                </a:solidFill>
              </a:rPr>
              <a:t> </a:t>
            </a:r>
            <a:r>
              <a:rPr lang="de-DE" sz="2000" b="1" dirty="0" err="1" smtClean="0">
                <a:solidFill>
                  <a:schemeClr val="tx1"/>
                </a:solidFill>
              </a:rPr>
              <a:t>of</a:t>
            </a:r>
            <a:r>
              <a:rPr lang="de-DE" sz="2000" b="1" dirty="0" smtClean="0">
                <a:solidFill>
                  <a:schemeClr val="tx1"/>
                </a:solidFill>
              </a:rPr>
              <a:t> </a:t>
            </a:r>
            <a:r>
              <a:rPr lang="de-DE" sz="2000" b="1" dirty="0" err="1" smtClean="0">
                <a:solidFill>
                  <a:schemeClr val="tx1"/>
                </a:solidFill>
              </a:rPr>
              <a:t>third</a:t>
            </a:r>
            <a:r>
              <a:rPr lang="de-DE" sz="2000" b="1" dirty="0" smtClean="0">
                <a:solidFill>
                  <a:schemeClr val="tx1"/>
                </a:solidFill>
              </a:rPr>
              <a:t> </a:t>
            </a:r>
            <a:r>
              <a:rPr lang="de-DE" sz="2000" b="1" dirty="0" err="1" smtClean="0">
                <a:solidFill>
                  <a:schemeClr val="tx1"/>
                </a:solidFill>
              </a:rPr>
              <a:t>parties</a:t>
            </a:r>
            <a:r>
              <a:rPr lang="de-DE" sz="2000" b="1" dirty="0" smtClean="0">
                <a:solidFill>
                  <a:schemeClr val="tx1"/>
                </a:solidFill>
              </a:rPr>
              <a:t>´ </a:t>
            </a:r>
            <a:r>
              <a:rPr lang="de-DE" sz="2000" b="1" dirty="0" err="1" smtClean="0">
                <a:solidFill>
                  <a:schemeClr val="tx1"/>
                </a:solidFill>
              </a:rPr>
              <a:t>right</a:t>
            </a:r>
            <a:r>
              <a:rPr lang="de-DE" sz="2000" b="1" dirty="0" smtClean="0">
                <a:solidFill>
                  <a:schemeClr val="tx1"/>
                </a:solidFill>
              </a:rPr>
              <a:t> </a:t>
            </a:r>
            <a:r>
              <a:rPr lang="de-DE" sz="2000" b="1" dirty="0" err="1" smtClean="0">
                <a:solidFill>
                  <a:schemeClr val="tx1"/>
                </a:solidFill>
              </a:rPr>
              <a:t>to</a:t>
            </a:r>
            <a:r>
              <a:rPr lang="de-DE" sz="2000" b="1" dirty="0" smtClean="0">
                <a:solidFill>
                  <a:schemeClr val="tx1"/>
                </a:solidFill>
              </a:rPr>
              <a:t> </a:t>
            </a:r>
            <a:r>
              <a:rPr lang="de-DE" sz="2000" b="1" dirty="0" err="1" smtClean="0">
                <a:solidFill>
                  <a:schemeClr val="tx1"/>
                </a:solidFill>
              </a:rPr>
              <a:t>inspect</a:t>
            </a:r>
            <a:r>
              <a:rPr lang="de-DE" sz="2000" b="1" dirty="0" smtClean="0">
                <a:solidFill>
                  <a:schemeClr val="tx1"/>
                </a:solidFill>
              </a:rPr>
              <a:t> </a:t>
            </a:r>
            <a:r>
              <a:rPr lang="de-DE" sz="2000" b="1" dirty="0" err="1" smtClean="0">
                <a:solidFill>
                  <a:schemeClr val="tx1"/>
                </a:solidFill>
              </a:rPr>
              <a:t>court</a:t>
            </a:r>
            <a:r>
              <a:rPr lang="de-DE" sz="2000" b="1" dirty="0" smtClean="0">
                <a:solidFill>
                  <a:schemeClr val="tx1"/>
                </a:solidFill>
              </a:rPr>
              <a:t> </a:t>
            </a:r>
            <a:r>
              <a:rPr lang="de-DE" sz="2000" b="1" dirty="0" err="1" smtClean="0">
                <a:solidFill>
                  <a:schemeClr val="tx1"/>
                </a:solidFill>
              </a:rPr>
              <a:t>files</a:t>
            </a:r>
            <a:endParaRPr lang="de-DE" sz="2000" b="1" dirty="0" smtClean="0">
              <a:solidFill>
                <a:schemeClr val="tx1"/>
              </a:solidFill>
            </a:endParaRPr>
          </a:p>
          <a:p>
            <a:r>
              <a:rPr lang="de-DE" sz="2000" b="1" dirty="0" smtClean="0">
                <a:solidFill>
                  <a:schemeClr val="tx1"/>
                </a:solidFill>
              </a:rPr>
              <a:t>Observation </a:t>
            </a:r>
            <a:r>
              <a:rPr lang="de-DE" sz="2000" b="1" dirty="0" err="1" smtClean="0">
                <a:solidFill>
                  <a:schemeClr val="tx1"/>
                </a:solidFill>
              </a:rPr>
              <a:t>of</a:t>
            </a:r>
            <a:r>
              <a:rPr lang="de-DE" sz="2000" b="1" dirty="0" smtClean="0">
                <a:solidFill>
                  <a:schemeClr val="tx1"/>
                </a:solidFill>
              </a:rPr>
              <a:t> </a:t>
            </a:r>
            <a:r>
              <a:rPr lang="de-DE" sz="2000" b="1" dirty="0" err="1" smtClean="0">
                <a:solidFill>
                  <a:schemeClr val="tx1"/>
                </a:solidFill>
              </a:rPr>
              <a:t>standards</a:t>
            </a:r>
            <a:r>
              <a:rPr lang="de-DE" sz="2000" b="1" dirty="0" smtClean="0">
                <a:solidFill>
                  <a:schemeClr val="tx1"/>
                </a:solidFill>
              </a:rPr>
              <a:t> </a:t>
            </a:r>
            <a:r>
              <a:rPr lang="de-DE" sz="2000" b="1" dirty="0" err="1" smtClean="0">
                <a:solidFill>
                  <a:schemeClr val="tx1"/>
                </a:solidFill>
              </a:rPr>
              <a:t>for</a:t>
            </a:r>
            <a:r>
              <a:rPr lang="de-DE" sz="2000" b="1" dirty="0" smtClean="0">
                <a:solidFill>
                  <a:schemeClr val="tx1"/>
                </a:solidFill>
              </a:rPr>
              <a:t> international legal </a:t>
            </a:r>
            <a:r>
              <a:rPr lang="de-DE" sz="2000" b="1" dirty="0" err="1" smtClean="0">
                <a:solidFill>
                  <a:schemeClr val="tx1"/>
                </a:solidFill>
              </a:rPr>
              <a:t>assistance</a:t>
            </a:r>
            <a:endParaRPr lang="de-DE" sz="2000" b="1" dirty="0" smtClean="0">
              <a:solidFill>
                <a:schemeClr val="tx1"/>
              </a:solidFill>
            </a:endParaRPr>
          </a:p>
          <a:p>
            <a:r>
              <a:rPr lang="de-DE" sz="2000" b="1" dirty="0" err="1" smtClean="0">
                <a:solidFill>
                  <a:schemeClr val="tx1"/>
                </a:solidFill>
              </a:rPr>
              <a:t>Direct</a:t>
            </a:r>
            <a:r>
              <a:rPr lang="de-DE" sz="2000" b="1" dirty="0" smtClean="0">
                <a:solidFill>
                  <a:schemeClr val="tx1"/>
                </a:solidFill>
              </a:rPr>
              <a:t> </a:t>
            </a:r>
            <a:r>
              <a:rPr lang="de-DE" sz="2000" b="1" dirty="0" err="1" smtClean="0">
                <a:solidFill>
                  <a:schemeClr val="tx1"/>
                </a:solidFill>
              </a:rPr>
              <a:t>transmission</a:t>
            </a:r>
            <a:r>
              <a:rPr lang="de-DE" sz="2000" b="1" dirty="0" smtClean="0">
                <a:solidFill>
                  <a:schemeClr val="tx1"/>
                </a:solidFill>
              </a:rPr>
              <a:t> </a:t>
            </a:r>
            <a:r>
              <a:rPr lang="de-DE" sz="2000" b="1" dirty="0" err="1" smtClean="0">
                <a:solidFill>
                  <a:schemeClr val="tx1"/>
                </a:solidFill>
              </a:rPr>
              <a:t>between</a:t>
            </a:r>
            <a:r>
              <a:rPr lang="de-DE" sz="2000" b="1" dirty="0" smtClean="0">
                <a:solidFill>
                  <a:schemeClr val="tx1"/>
                </a:solidFill>
              </a:rPr>
              <a:t> </a:t>
            </a:r>
            <a:r>
              <a:rPr lang="de-DE" sz="2000" b="1" dirty="0" err="1" smtClean="0">
                <a:solidFill>
                  <a:schemeClr val="tx1"/>
                </a:solidFill>
              </a:rPr>
              <a:t>courts</a:t>
            </a:r>
            <a:r>
              <a:rPr lang="de-DE" sz="2000" b="1" dirty="0" smtClean="0">
                <a:solidFill>
                  <a:schemeClr val="tx1"/>
                </a:solidFill>
              </a:rPr>
              <a:t> not </a:t>
            </a:r>
            <a:r>
              <a:rPr lang="de-DE" sz="2000" b="1" dirty="0" err="1" smtClean="0">
                <a:solidFill>
                  <a:schemeClr val="tx1"/>
                </a:solidFill>
              </a:rPr>
              <a:t>admissible</a:t>
            </a:r>
            <a:r>
              <a:rPr lang="de-DE" sz="2000" b="1" dirty="0" smtClean="0">
                <a:solidFill>
                  <a:schemeClr val="tx1"/>
                </a:solidFill>
              </a:rPr>
              <a:t> in </a:t>
            </a:r>
            <a:r>
              <a:rPr lang="de-DE" sz="2000" b="1" dirty="0" err="1" smtClean="0">
                <a:solidFill>
                  <a:schemeClr val="tx1"/>
                </a:solidFill>
              </a:rPr>
              <a:t>most</a:t>
            </a:r>
            <a:r>
              <a:rPr lang="de-DE" sz="2000" b="1" dirty="0" smtClean="0">
                <a:solidFill>
                  <a:schemeClr val="tx1"/>
                </a:solidFill>
              </a:rPr>
              <a:t> </a:t>
            </a:r>
            <a:r>
              <a:rPr lang="de-DE" sz="2000" b="1" dirty="0" err="1" smtClean="0">
                <a:solidFill>
                  <a:schemeClr val="tx1"/>
                </a:solidFill>
              </a:rPr>
              <a:t>cases</a:t>
            </a:r>
            <a:endParaRPr lang="de-DE" sz="2000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de-DE" sz="2000" b="1" dirty="0" smtClean="0">
                <a:solidFill>
                  <a:schemeClr val="tx1"/>
                </a:solidFill>
              </a:rPr>
              <a:t>	</a:t>
            </a:r>
            <a:r>
              <a:rPr lang="de-DE" sz="2000" b="1" dirty="0" err="1" smtClean="0">
                <a:solidFill>
                  <a:schemeClr val="tx1"/>
                </a:solidFill>
              </a:rPr>
              <a:t>Exemption</a:t>
            </a:r>
            <a:r>
              <a:rPr lang="de-DE" sz="2000" b="1" dirty="0" smtClean="0">
                <a:solidFill>
                  <a:schemeClr val="tx1"/>
                </a:solidFill>
              </a:rPr>
              <a:t>:	 </a:t>
            </a:r>
            <a:r>
              <a:rPr lang="de-DE" sz="2000" b="1" dirty="0" err="1" smtClean="0">
                <a:solidFill>
                  <a:schemeClr val="tx1"/>
                </a:solidFill>
              </a:rPr>
              <a:t>Consent</a:t>
            </a:r>
            <a:r>
              <a:rPr lang="de-DE" sz="2000" b="1" dirty="0" smtClean="0">
                <a:solidFill>
                  <a:schemeClr val="tx1"/>
                </a:solidFill>
              </a:rPr>
              <a:t> </a:t>
            </a:r>
            <a:r>
              <a:rPr lang="de-DE" sz="2000" b="1" dirty="0" err="1" smtClean="0">
                <a:solidFill>
                  <a:schemeClr val="tx1"/>
                </a:solidFill>
              </a:rPr>
              <a:t>of</a:t>
            </a:r>
            <a:r>
              <a:rPr lang="de-DE" sz="2000" b="1" dirty="0" smtClean="0">
                <a:solidFill>
                  <a:schemeClr val="tx1"/>
                </a:solidFill>
              </a:rPr>
              <a:t> all </a:t>
            </a:r>
            <a:r>
              <a:rPr lang="de-DE" sz="2000" b="1" dirty="0" err="1" smtClean="0">
                <a:solidFill>
                  <a:schemeClr val="tx1"/>
                </a:solidFill>
              </a:rPr>
              <a:t>parties</a:t>
            </a:r>
            <a:endParaRPr lang="de-DE" sz="2000" b="1" dirty="0" smtClean="0">
              <a:solidFill>
                <a:schemeClr val="tx1"/>
              </a:solidFill>
            </a:endParaRPr>
          </a:p>
          <a:p>
            <a:pPr lvl="1"/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dirty="0" smtClean="0"/>
              <a:t>11th IEEI - Colloquium</a:t>
            </a:r>
          </a:p>
          <a:p>
            <a:r>
              <a:rPr lang="de-DE" dirty="0" err="1" smtClean="0"/>
              <a:t>Prague</a:t>
            </a:r>
            <a:r>
              <a:rPr lang="de-DE" dirty="0" smtClean="0"/>
              <a:t>, May 19 – 21, 2010</a:t>
            </a:r>
            <a:endParaRPr lang="de-DE" b="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8FDA85-716C-466E-A5A5-007CE95C1933}" type="slidenum">
              <a:rPr lang="de-DE" smtClean="0"/>
              <a:pPr/>
              <a:t>12</a:t>
            </a:fld>
            <a:endParaRPr lang="de-DE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750" y="857232"/>
            <a:ext cx="7246938" cy="500066"/>
          </a:xfrm>
        </p:spPr>
        <p:txBody>
          <a:bodyPr/>
          <a:lstStyle/>
          <a:p>
            <a:pPr algn="ctr"/>
            <a:r>
              <a:rPr lang="de-DE" sz="1400" dirty="0" err="1" smtClean="0">
                <a:solidFill>
                  <a:schemeClr val="tx1"/>
                </a:solidFill>
              </a:rPr>
              <a:t>Judicial</a:t>
            </a:r>
            <a:r>
              <a:rPr lang="de-DE" sz="1400" dirty="0" smtClean="0">
                <a:solidFill>
                  <a:schemeClr val="tx1"/>
                </a:solidFill>
              </a:rPr>
              <a:t> Communication in Cross-</a:t>
            </a:r>
            <a:r>
              <a:rPr lang="de-DE" sz="1400" dirty="0" err="1" smtClean="0">
                <a:solidFill>
                  <a:schemeClr val="tx1"/>
                </a:solidFill>
              </a:rPr>
              <a:t>Border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Insolvencies</a:t>
            </a:r>
            <a:r>
              <a:rPr lang="de-DE" sz="1400" dirty="0" smtClean="0">
                <a:solidFill>
                  <a:schemeClr val="tx1"/>
                </a:solidFill>
              </a:rPr>
              <a:t/>
            </a:r>
            <a:br>
              <a:rPr lang="de-DE" sz="1400" dirty="0" smtClean="0">
                <a:solidFill>
                  <a:schemeClr val="tx1"/>
                </a:solidFill>
              </a:rPr>
            </a:br>
            <a:r>
              <a:rPr lang="de-DE" sz="1400" dirty="0" err="1" smtClean="0">
                <a:solidFill>
                  <a:schemeClr val="tx1"/>
                </a:solidFill>
              </a:rPr>
              <a:t>Results</a:t>
            </a:r>
            <a:endParaRPr lang="de-DE" sz="1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750" y="2214554"/>
            <a:ext cx="8064500" cy="4000528"/>
          </a:xfrm>
        </p:spPr>
        <p:txBody>
          <a:bodyPr anchor="ctr"/>
          <a:lstStyle/>
          <a:p>
            <a:pPr algn="ctr">
              <a:buNone/>
            </a:pPr>
            <a:r>
              <a:rPr lang="de-DE" sz="2400" b="1" u="sng" dirty="0" smtClean="0">
                <a:solidFill>
                  <a:schemeClr val="tx1"/>
                </a:solidFill>
              </a:rPr>
              <a:t>ALI/III – </a:t>
            </a:r>
            <a:r>
              <a:rPr lang="de-DE" sz="2400" b="1" u="sng" dirty="0" err="1" smtClean="0">
                <a:solidFill>
                  <a:schemeClr val="tx1"/>
                </a:solidFill>
              </a:rPr>
              <a:t>Guideline</a:t>
            </a:r>
            <a:r>
              <a:rPr lang="de-DE" sz="2400" b="1" u="sng" dirty="0" smtClean="0">
                <a:solidFill>
                  <a:schemeClr val="tx1"/>
                </a:solidFill>
              </a:rPr>
              <a:t> 9</a:t>
            </a:r>
          </a:p>
          <a:p>
            <a:pPr>
              <a:buNone/>
            </a:pPr>
            <a:endParaRPr lang="de-DE" sz="2400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de-DE" sz="2400" b="1" dirty="0" err="1" smtClean="0">
                <a:solidFill>
                  <a:schemeClr val="tx1"/>
                </a:solidFill>
              </a:rPr>
              <a:t>Compatible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sz="2400" b="1" dirty="0" err="1" smtClean="0">
                <a:solidFill>
                  <a:schemeClr val="tx1"/>
                </a:solidFill>
              </a:rPr>
              <a:t>with</a:t>
            </a:r>
            <a:r>
              <a:rPr lang="de-DE" sz="2400" b="1" dirty="0" smtClean="0">
                <a:solidFill>
                  <a:schemeClr val="tx1"/>
                </a:solidFill>
              </a:rPr>
              <a:t> German </a:t>
            </a:r>
            <a:r>
              <a:rPr lang="de-DE" sz="2400" b="1" dirty="0" err="1" smtClean="0">
                <a:solidFill>
                  <a:schemeClr val="tx1"/>
                </a:solidFill>
              </a:rPr>
              <a:t>law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sz="2400" b="1" dirty="0" err="1" smtClean="0">
                <a:solidFill>
                  <a:schemeClr val="tx1"/>
                </a:solidFill>
              </a:rPr>
              <a:t>concerning</a:t>
            </a:r>
            <a:endParaRPr lang="de-DE" sz="2400" b="1" dirty="0" smtClean="0">
              <a:solidFill>
                <a:schemeClr val="tx1"/>
              </a:solidFill>
            </a:endParaRPr>
          </a:p>
          <a:p>
            <a:endParaRPr lang="de-DE" sz="2400" b="1" dirty="0" smtClean="0">
              <a:solidFill>
                <a:schemeClr val="tx1"/>
              </a:solidFill>
            </a:endParaRPr>
          </a:p>
          <a:p>
            <a:r>
              <a:rPr lang="de-DE" sz="2000" b="1" dirty="0" err="1" smtClean="0">
                <a:solidFill>
                  <a:schemeClr val="tx1"/>
                </a:solidFill>
              </a:rPr>
              <a:t>Submissions</a:t>
            </a:r>
            <a:r>
              <a:rPr lang="de-DE" sz="2000" b="1" dirty="0" smtClean="0">
                <a:solidFill>
                  <a:schemeClr val="tx1"/>
                </a:solidFill>
              </a:rPr>
              <a:t> </a:t>
            </a:r>
            <a:r>
              <a:rPr lang="de-DE" sz="2000" b="1" dirty="0" err="1" smtClean="0">
                <a:solidFill>
                  <a:schemeClr val="tx1"/>
                </a:solidFill>
              </a:rPr>
              <a:t>and</a:t>
            </a:r>
            <a:r>
              <a:rPr lang="de-DE" sz="2000" b="1" dirty="0" smtClean="0">
                <a:solidFill>
                  <a:schemeClr val="tx1"/>
                </a:solidFill>
              </a:rPr>
              <a:t> </a:t>
            </a:r>
            <a:r>
              <a:rPr lang="de-DE" sz="2000" b="1" dirty="0" err="1" smtClean="0">
                <a:solidFill>
                  <a:schemeClr val="tx1"/>
                </a:solidFill>
              </a:rPr>
              <a:t>applications</a:t>
            </a:r>
            <a:r>
              <a:rPr lang="de-DE" sz="2000" b="1" dirty="0" smtClean="0">
                <a:solidFill>
                  <a:schemeClr val="tx1"/>
                </a:solidFill>
              </a:rPr>
              <a:t> </a:t>
            </a:r>
            <a:r>
              <a:rPr lang="de-DE" sz="2000" b="1" dirty="0" err="1" smtClean="0">
                <a:solidFill>
                  <a:schemeClr val="tx1"/>
                </a:solidFill>
              </a:rPr>
              <a:t>by</a:t>
            </a:r>
            <a:r>
              <a:rPr lang="de-DE" sz="2000" b="1" dirty="0" smtClean="0">
                <a:solidFill>
                  <a:schemeClr val="tx1"/>
                </a:solidFill>
              </a:rPr>
              <a:t> </a:t>
            </a:r>
            <a:r>
              <a:rPr lang="de-DE" sz="2000" b="1" dirty="0" err="1" smtClean="0">
                <a:solidFill>
                  <a:schemeClr val="tx1"/>
                </a:solidFill>
              </a:rPr>
              <a:t>party</a:t>
            </a:r>
            <a:r>
              <a:rPr lang="de-DE" sz="2000" b="1" dirty="0" smtClean="0">
                <a:solidFill>
                  <a:schemeClr val="tx1"/>
                </a:solidFill>
              </a:rPr>
              <a:t> </a:t>
            </a:r>
            <a:r>
              <a:rPr lang="de-DE" sz="2000" b="1" dirty="0" err="1" smtClean="0">
                <a:solidFill>
                  <a:schemeClr val="tx1"/>
                </a:solidFill>
              </a:rPr>
              <a:t>representatives</a:t>
            </a:r>
            <a:endParaRPr lang="de-DE" sz="2000" b="1" dirty="0" smtClean="0">
              <a:solidFill>
                <a:schemeClr val="tx1"/>
              </a:solidFill>
            </a:endParaRPr>
          </a:p>
          <a:p>
            <a:endParaRPr lang="de-DE" sz="2000" b="1" dirty="0" smtClean="0">
              <a:solidFill>
                <a:schemeClr val="tx1"/>
              </a:solidFill>
            </a:endParaRPr>
          </a:p>
          <a:p>
            <a:r>
              <a:rPr lang="de-DE" sz="2000" b="1" dirty="0" err="1" smtClean="0">
                <a:solidFill>
                  <a:schemeClr val="tx1"/>
                </a:solidFill>
              </a:rPr>
              <a:t>Coordination</a:t>
            </a:r>
            <a:r>
              <a:rPr lang="de-DE" sz="2000" b="1" dirty="0" smtClean="0">
                <a:solidFill>
                  <a:schemeClr val="tx1"/>
                </a:solidFill>
              </a:rPr>
              <a:t> </a:t>
            </a:r>
            <a:r>
              <a:rPr lang="de-DE" sz="2000" b="1" dirty="0" err="1" smtClean="0">
                <a:solidFill>
                  <a:schemeClr val="tx1"/>
                </a:solidFill>
              </a:rPr>
              <a:t>and</a:t>
            </a:r>
            <a:r>
              <a:rPr lang="de-DE" sz="2000" b="1" dirty="0" smtClean="0">
                <a:solidFill>
                  <a:schemeClr val="tx1"/>
                </a:solidFill>
              </a:rPr>
              <a:t> </a:t>
            </a:r>
            <a:r>
              <a:rPr lang="de-DE" sz="2000" b="1" dirty="0" err="1" smtClean="0">
                <a:solidFill>
                  <a:schemeClr val="tx1"/>
                </a:solidFill>
              </a:rPr>
              <a:t>resolution</a:t>
            </a:r>
            <a:r>
              <a:rPr lang="de-DE" sz="2000" b="1" dirty="0" smtClean="0">
                <a:solidFill>
                  <a:schemeClr val="tx1"/>
                </a:solidFill>
              </a:rPr>
              <a:t> </a:t>
            </a:r>
            <a:r>
              <a:rPr lang="de-DE" sz="2000" b="1" dirty="0" err="1" smtClean="0">
                <a:solidFill>
                  <a:schemeClr val="tx1"/>
                </a:solidFill>
              </a:rPr>
              <a:t>of</a:t>
            </a:r>
            <a:r>
              <a:rPr lang="de-DE" sz="2000" b="1" dirty="0" smtClean="0">
                <a:solidFill>
                  <a:schemeClr val="tx1"/>
                </a:solidFill>
              </a:rPr>
              <a:t> </a:t>
            </a:r>
            <a:r>
              <a:rPr lang="de-DE" sz="2000" b="1" dirty="0" err="1" smtClean="0">
                <a:solidFill>
                  <a:schemeClr val="tx1"/>
                </a:solidFill>
              </a:rPr>
              <a:t>procedural</a:t>
            </a:r>
            <a:r>
              <a:rPr lang="de-DE" sz="2000" b="1" dirty="0" smtClean="0">
                <a:solidFill>
                  <a:schemeClr val="tx1"/>
                </a:solidFill>
              </a:rPr>
              <a:t>, administrative </a:t>
            </a:r>
            <a:r>
              <a:rPr lang="de-DE" sz="2000" b="1" dirty="0" err="1" smtClean="0">
                <a:solidFill>
                  <a:schemeClr val="tx1"/>
                </a:solidFill>
              </a:rPr>
              <a:t>and</a:t>
            </a:r>
            <a:r>
              <a:rPr lang="de-DE" sz="2000" b="1" dirty="0" smtClean="0">
                <a:solidFill>
                  <a:schemeClr val="tx1"/>
                </a:solidFill>
              </a:rPr>
              <a:t> </a:t>
            </a:r>
            <a:r>
              <a:rPr lang="de-DE" sz="2000" b="1" dirty="0" err="1" smtClean="0">
                <a:solidFill>
                  <a:schemeClr val="tx1"/>
                </a:solidFill>
              </a:rPr>
              <a:t>preliminary</a:t>
            </a:r>
            <a:r>
              <a:rPr lang="de-DE" sz="2000" b="1" dirty="0" smtClean="0">
                <a:solidFill>
                  <a:schemeClr val="tx1"/>
                </a:solidFill>
              </a:rPr>
              <a:t> </a:t>
            </a:r>
            <a:r>
              <a:rPr lang="de-DE" sz="2000" b="1" dirty="0" err="1" smtClean="0">
                <a:solidFill>
                  <a:schemeClr val="tx1"/>
                </a:solidFill>
              </a:rPr>
              <a:t>matters</a:t>
            </a:r>
            <a:r>
              <a:rPr lang="de-DE" sz="2000" b="1" dirty="0" smtClean="0">
                <a:solidFill>
                  <a:schemeClr val="tx1"/>
                </a:solidFill>
              </a:rPr>
              <a:t> </a:t>
            </a:r>
            <a:r>
              <a:rPr lang="de-DE" sz="2000" b="1" dirty="0" err="1" smtClean="0">
                <a:solidFill>
                  <a:schemeClr val="tx1"/>
                </a:solidFill>
              </a:rPr>
              <a:t>relating</a:t>
            </a:r>
            <a:r>
              <a:rPr lang="de-DE" sz="2000" b="1" dirty="0" smtClean="0">
                <a:solidFill>
                  <a:schemeClr val="tx1"/>
                </a:solidFill>
              </a:rPr>
              <a:t> </a:t>
            </a:r>
            <a:r>
              <a:rPr lang="de-DE" sz="2000" b="1" dirty="0" err="1" smtClean="0">
                <a:solidFill>
                  <a:schemeClr val="tx1"/>
                </a:solidFill>
              </a:rPr>
              <a:t>to</a:t>
            </a:r>
            <a:r>
              <a:rPr lang="de-DE" sz="2000" b="1" dirty="0" smtClean="0">
                <a:solidFill>
                  <a:schemeClr val="tx1"/>
                </a:solidFill>
              </a:rPr>
              <a:t> </a:t>
            </a:r>
            <a:r>
              <a:rPr lang="de-DE" sz="2000" b="1" dirty="0" err="1" smtClean="0">
                <a:solidFill>
                  <a:schemeClr val="tx1"/>
                </a:solidFill>
              </a:rPr>
              <a:t>joint</a:t>
            </a:r>
            <a:r>
              <a:rPr lang="de-DE" sz="2000" b="1" dirty="0" smtClean="0">
                <a:solidFill>
                  <a:schemeClr val="tx1"/>
                </a:solidFill>
              </a:rPr>
              <a:t> </a:t>
            </a:r>
            <a:r>
              <a:rPr lang="de-DE" sz="2000" b="1" dirty="0" err="1" smtClean="0">
                <a:solidFill>
                  <a:schemeClr val="tx1"/>
                </a:solidFill>
              </a:rPr>
              <a:t>hearings</a:t>
            </a:r>
            <a:endParaRPr lang="de-DE" sz="2000" b="1" dirty="0" smtClean="0">
              <a:solidFill>
                <a:schemeClr val="tx1"/>
              </a:solidFill>
            </a:endParaRPr>
          </a:p>
          <a:p>
            <a:endParaRPr lang="de-DE" sz="2000" b="1" dirty="0" smtClean="0">
              <a:solidFill>
                <a:schemeClr val="tx1"/>
              </a:solidFill>
            </a:endParaRPr>
          </a:p>
          <a:p>
            <a:r>
              <a:rPr lang="de-DE" sz="2000" b="1" dirty="0" err="1" smtClean="0">
                <a:solidFill>
                  <a:schemeClr val="tx1"/>
                </a:solidFill>
              </a:rPr>
              <a:t>Communicaton</a:t>
            </a:r>
            <a:r>
              <a:rPr lang="de-DE" sz="2000" b="1" dirty="0" smtClean="0">
                <a:solidFill>
                  <a:schemeClr val="tx1"/>
                </a:solidFill>
              </a:rPr>
              <a:t> after a </a:t>
            </a:r>
            <a:r>
              <a:rPr lang="de-DE" sz="2000" b="1" dirty="0" err="1" smtClean="0">
                <a:solidFill>
                  <a:schemeClr val="tx1"/>
                </a:solidFill>
              </a:rPr>
              <a:t>joint</a:t>
            </a:r>
            <a:r>
              <a:rPr lang="de-DE" sz="2000" b="1" dirty="0" smtClean="0">
                <a:solidFill>
                  <a:schemeClr val="tx1"/>
                </a:solidFill>
              </a:rPr>
              <a:t> </a:t>
            </a:r>
            <a:r>
              <a:rPr lang="de-DE" sz="2000" b="1" dirty="0" err="1" smtClean="0">
                <a:solidFill>
                  <a:schemeClr val="tx1"/>
                </a:solidFill>
              </a:rPr>
              <a:t>hearing</a:t>
            </a:r>
            <a:r>
              <a:rPr lang="de-DE" sz="2000" b="1" dirty="0" smtClean="0">
                <a:solidFill>
                  <a:schemeClr val="tx1"/>
                </a:solidFill>
              </a:rPr>
              <a:t> </a:t>
            </a:r>
            <a:r>
              <a:rPr lang="de-DE" sz="2000" b="1" dirty="0" err="1" smtClean="0">
                <a:solidFill>
                  <a:schemeClr val="tx1"/>
                </a:solidFill>
              </a:rPr>
              <a:t>concerning</a:t>
            </a:r>
            <a:r>
              <a:rPr lang="de-DE" sz="2000" b="1" dirty="0" smtClean="0">
                <a:solidFill>
                  <a:schemeClr val="tx1"/>
                </a:solidFill>
              </a:rPr>
              <a:t> </a:t>
            </a:r>
            <a:r>
              <a:rPr lang="de-DE" sz="2000" b="1" dirty="0" err="1" smtClean="0">
                <a:solidFill>
                  <a:schemeClr val="tx1"/>
                </a:solidFill>
              </a:rPr>
              <a:t>coordinated</a:t>
            </a:r>
            <a:r>
              <a:rPr lang="de-DE" sz="2000" b="1" dirty="0" smtClean="0">
                <a:solidFill>
                  <a:schemeClr val="tx1"/>
                </a:solidFill>
              </a:rPr>
              <a:t> </a:t>
            </a:r>
            <a:r>
              <a:rPr lang="de-DE" sz="2000" b="1" dirty="0" err="1" smtClean="0">
                <a:solidFill>
                  <a:schemeClr val="tx1"/>
                </a:solidFill>
              </a:rPr>
              <a:t>orders</a:t>
            </a:r>
            <a:r>
              <a:rPr lang="de-DE" sz="2000" b="1" dirty="0" smtClean="0">
                <a:solidFill>
                  <a:schemeClr val="tx1"/>
                </a:solidFill>
              </a:rPr>
              <a:t> </a:t>
            </a:r>
          </a:p>
          <a:p>
            <a:pPr>
              <a:buNone/>
            </a:pPr>
            <a:r>
              <a:rPr lang="de-DE" sz="1800" b="1" dirty="0" smtClean="0">
                <a:solidFill>
                  <a:schemeClr val="tx1"/>
                </a:solidFill>
              </a:rPr>
              <a:t>	</a:t>
            </a:r>
            <a:r>
              <a:rPr lang="de-DE" sz="1800" b="1" dirty="0" err="1" smtClean="0">
                <a:solidFill>
                  <a:schemeClr val="tx1"/>
                </a:solidFill>
              </a:rPr>
              <a:t>Exemption</a:t>
            </a:r>
            <a:r>
              <a:rPr lang="de-DE" sz="1800" b="1" dirty="0" smtClean="0">
                <a:solidFill>
                  <a:schemeClr val="tx1"/>
                </a:solidFill>
              </a:rPr>
              <a:t>: 		</a:t>
            </a:r>
            <a:r>
              <a:rPr lang="de-DE" sz="1800" b="1" dirty="0" err="1" smtClean="0">
                <a:solidFill>
                  <a:schemeClr val="tx1"/>
                </a:solidFill>
              </a:rPr>
              <a:t>Coordinated</a:t>
            </a:r>
            <a:r>
              <a:rPr lang="de-DE" sz="1800" b="1" dirty="0" smtClean="0">
                <a:solidFill>
                  <a:schemeClr val="tx1"/>
                </a:solidFill>
              </a:rPr>
              <a:t> </a:t>
            </a:r>
            <a:r>
              <a:rPr lang="de-DE" sz="1800" b="1" dirty="0" err="1" smtClean="0">
                <a:solidFill>
                  <a:schemeClr val="tx1"/>
                </a:solidFill>
              </a:rPr>
              <a:t>orders</a:t>
            </a:r>
            <a:r>
              <a:rPr lang="de-DE" sz="1800" b="1" dirty="0" smtClean="0">
                <a:solidFill>
                  <a:schemeClr val="tx1"/>
                </a:solidFill>
              </a:rPr>
              <a:t> </a:t>
            </a:r>
            <a:r>
              <a:rPr lang="de-DE" sz="1800" b="1" dirty="0" err="1" smtClean="0">
                <a:solidFill>
                  <a:schemeClr val="tx1"/>
                </a:solidFill>
              </a:rPr>
              <a:t>conflict</a:t>
            </a:r>
            <a:r>
              <a:rPr lang="de-DE" sz="1800" b="1" dirty="0" smtClean="0">
                <a:solidFill>
                  <a:schemeClr val="tx1"/>
                </a:solidFill>
              </a:rPr>
              <a:t> </a:t>
            </a:r>
            <a:r>
              <a:rPr lang="de-DE" sz="1800" b="1" dirty="0" err="1" smtClean="0">
                <a:solidFill>
                  <a:schemeClr val="tx1"/>
                </a:solidFill>
              </a:rPr>
              <a:t>with</a:t>
            </a:r>
            <a:r>
              <a:rPr lang="de-DE" sz="1800" b="1" dirty="0" smtClean="0">
                <a:solidFill>
                  <a:schemeClr val="tx1"/>
                </a:solidFill>
              </a:rPr>
              <a:t> </a:t>
            </a:r>
            <a:r>
              <a:rPr lang="de-DE" sz="1800" b="1" dirty="0" err="1" smtClean="0">
                <a:solidFill>
                  <a:schemeClr val="tx1"/>
                </a:solidFill>
              </a:rPr>
              <a:t>binding</a:t>
            </a:r>
            <a:r>
              <a:rPr lang="de-DE" sz="1800" b="1" dirty="0" smtClean="0">
                <a:solidFill>
                  <a:schemeClr val="tx1"/>
                </a:solidFill>
              </a:rPr>
              <a:t> 				</a:t>
            </a:r>
            <a:r>
              <a:rPr lang="de-DE" sz="1800" b="1" dirty="0" err="1" smtClean="0">
                <a:solidFill>
                  <a:schemeClr val="tx1"/>
                </a:solidFill>
              </a:rPr>
              <a:t>substantive</a:t>
            </a:r>
            <a:r>
              <a:rPr lang="de-DE" sz="1800" b="1" dirty="0" smtClean="0">
                <a:solidFill>
                  <a:schemeClr val="tx1"/>
                </a:solidFill>
              </a:rPr>
              <a:t> </a:t>
            </a:r>
            <a:r>
              <a:rPr lang="de-DE" sz="1800" b="1" dirty="0" err="1" smtClean="0">
                <a:solidFill>
                  <a:schemeClr val="tx1"/>
                </a:solidFill>
              </a:rPr>
              <a:t>bankruptcy</a:t>
            </a:r>
            <a:r>
              <a:rPr lang="de-DE" sz="1800" b="1" dirty="0" smtClean="0">
                <a:solidFill>
                  <a:schemeClr val="tx1"/>
                </a:solidFill>
              </a:rPr>
              <a:t> </a:t>
            </a:r>
            <a:r>
              <a:rPr lang="de-DE" sz="1800" b="1" dirty="0" err="1" smtClean="0">
                <a:solidFill>
                  <a:schemeClr val="tx1"/>
                </a:solidFill>
              </a:rPr>
              <a:t>law</a:t>
            </a:r>
            <a:endParaRPr lang="de-DE" sz="1800" b="1" dirty="0" smtClean="0">
              <a:solidFill>
                <a:schemeClr val="tx1"/>
              </a:solidFill>
            </a:endParaRPr>
          </a:p>
          <a:p>
            <a:pPr lvl="1"/>
            <a:endParaRPr lang="de-DE" sz="1800" b="1" dirty="0" smtClean="0">
              <a:solidFill>
                <a:schemeClr val="tx1"/>
              </a:solidFill>
            </a:endParaRPr>
          </a:p>
          <a:p>
            <a:pPr lvl="1"/>
            <a:endParaRPr lang="de-DE" sz="1800" b="1" dirty="0" smtClean="0">
              <a:solidFill>
                <a:schemeClr val="tx1"/>
              </a:solidFill>
            </a:endParaRPr>
          </a:p>
          <a:p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dirty="0" smtClean="0"/>
              <a:t>11th IEEI - Colloquium</a:t>
            </a:r>
          </a:p>
          <a:p>
            <a:r>
              <a:rPr lang="de-DE" dirty="0" err="1" smtClean="0"/>
              <a:t>Prague</a:t>
            </a:r>
            <a:r>
              <a:rPr lang="de-DE" dirty="0" smtClean="0"/>
              <a:t>, May 19 – 21, 2010</a:t>
            </a:r>
            <a:endParaRPr lang="de-DE" b="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8FDA85-716C-466E-A5A5-007CE95C1933}" type="slidenum">
              <a:rPr lang="de-DE" smtClean="0"/>
              <a:pPr/>
              <a:t>13</a:t>
            </a:fld>
            <a:endParaRPr lang="de-DE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750" y="857232"/>
            <a:ext cx="7246938" cy="500066"/>
          </a:xfrm>
        </p:spPr>
        <p:txBody>
          <a:bodyPr/>
          <a:lstStyle/>
          <a:p>
            <a:pPr algn="ctr"/>
            <a:r>
              <a:rPr lang="de-DE" sz="1400" dirty="0" err="1" smtClean="0">
                <a:solidFill>
                  <a:schemeClr val="tx1"/>
                </a:solidFill>
              </a:rPr>
              <a:t>Judicial</a:t>
            </a:r>
            <a:r>
              <a:rPr lang="de-DE" sz="1400" dirty="0" smtClean="0">
                <a:solidFill>
                  <a:schemeClr val="tx1"/>
                </a:solidFill>
              </a:rPr>
              <a:t> Communication in Cross-</a:t>
            </a:r>
            <a:r>
              <a:rPr lang="de-DE" sz="1400" dirty="0" err="1" smtClean="0">
                <a:solidFill>
                  <a:schemeClr val="tx1"/>
                </a:solidFill>
              </a:rPr>
              <a:t>Border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Insolvencies</a:t>
            </a:r>
            <a:r>
              <a:rPr lang="de-DE" sz="1400" dirty="0" smtClean="0">
                <a:solidFill>
                  <a:schemeClr val="tx1"/>
                </a:solidFill>
              </a:rPr>
              <a:t/>
            </a:r>
            <a:br>
              <a:rPr lang="de-DE" sz="1400" dirty="0" smtClean="0">
                <a:solidFill>
                  <a:schemeClr val="tx1"/>
                </a:solidFill>
              </a:rPr>
            </a:br>
            <a:r>
              <a:rPr lang="de-DE" sz="1400" dirty="0" err="1" smtClean="0">
                <a:solidFill>
                  <a:schemeClr val="tx1"/>
                </a:solidFill>
              </a:rPr>
              <a:t>Results</a:t>
            </a:r>
            <a:endParaRPr lang="de-DE" sz="1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750" y="2714620"/>
            <a:ext cx="8064500" cy="3286148"/>
          </a:xfrm>
        </p:spPr>
        <p:txBody>
          <a:bodyPr anchor="ctr"/>
          <a:lstStyle/>
          <a:p>
            <a:pPr algn="ctr">
              <a:buNone/>
            </a:pPr>
            <a:r>
              <a:rPr lang="de-DE" sz="2400" b="1" u="sng" dirty="0" smtClean="0">
                <a:solidFill>
                  <a:schemeClr val="tx1"/>
                </a:solidFill>
              </a:rPr>
              <a:t>ALI/III – </a:t>
            </a:r>
            <a:r>
              <a:rPr lang="de-DE" sz="2400" b="1" u="sng" dirty="0" err="1" smtClean="0">
                <a:solidFill>
                  <a:schemeClr val="tx1"/>
                </a:solidFill>
              </a:rPr>
              <a:t>Guidelines</a:t>
            </a:r>
            <a:r>
              <a:rPr lang="de-DE" sz="2400" b="1" u="sng" dirty="0" smtClean="0">
                <a:solidFill>
                  <a:schemeClr val="tx1"/>
                </a:solidFill>
              </a:rPr>
              <a:t> 10, 11</a:t>
            </a:r>
          </a:p>
          <a:p>
            <a:pPr algn="ctr">
              <a:spcBef>
                <a:spcPts val="0"/>
              </a:spcBef>
              <a:buNone/>
            </a:pPr>
            <a:endParaRPr lang="de-DE" sz="2400" b="1" u="sng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de-DE" sz="2400" b="1" dirty="0" err="1" smtClean="0">
                <a:solidFill>
                  <a:schemeClr val="tx1"/>
                </a:solidFill>
              </a:rPr>
              <a:t>Compatible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sz="2400" b="1" dirty="0" err="1" smtClean="0">
                <a:solidFill>
                  <a:schemeClr val="tx1"/>
                </a:solidFill>
              </a:rPr>
              <a:t>with</a:t>
            </a:r>
            <a:r>
              <a:rPr lang="de-DE" sz="2400" b="1" dirty="0" smtClean="0">
                <a:solidFill>
                  <a:schemeClr val="tx1"/>
                </a:solidFill>
              </a:rPr>
              <a:t> German </a:t>
            </a:r>
            <a:r>
              <a:rPr lang="de-DE" sz="2400" b="1" dirty="0" err="1" smtClean="0">
                <a:solidFill>
                  <a:schemeClr val="tx1"/>
                </a:solidFill>
              </a:rPr>
              <a:t>law</a:t>
            </a:r>
            <a:endParaRPr lang="de-DE" sz="2400" b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endParaRPr lang="de-DE" sz="2400" b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de-DE" sz="2400" b="1" dirty="0" err="1" smtClean="0">
                <a:solidFill>
                  <a:schemeClr val="tx1"/>
                </a:solidFill>
              </a:rPr>
              <a:t>Principle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sz="2400" b="1" dirty="0" err="1" smtClean="0">
                <a:solidFill>
                  <a:schemeClr val="tx1"/>
                </a:solidFill>
              </a:rPr>
              <a:t>of</a:t>
            </a:r>
            <a:r>
              <a:rPr lang="de-DE" sz="2400" b="1" dirty="0" smtClean="0">
                <a:solidFill>
                  <a:schemeClr val="tx1"/>
                </a:solidFill>
              </a:rPr>
              <a:t> „</a:t>
            </a:r>
            <a:r>
              <a:rPr lang="de-DE" sz="2400" b="1" dirty="0" err="1" smtClean="0">
                <a:solidFill>
                  <a:schemeClr val="tx1"/>
                </a:solidFill>
              </a:rPr>
              <a:t>forum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sz="2400" b="1" dirty="0" err="1" smtClean="0">
                <a:solidFill>
                  <a:schemeClr val="tx1"/>
                </a:solidFill>
              </a:rPr>
              <a:t>regit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sz="2400" b="1" dirty="0" err="1" smtClean="0">
                <a:solidFill>
                  <a:schemeClr val="tx1"/>
                </a:solidFill>
              </a:rPr>
              <a:t>processum</a:t>
            </a:r>
            <a:r>
              <a:rPr lang="de-DE" sz="2400" b="1" dirty="0" smtClean="0">
                <a:solidFill>
                  <a:schemeClr val="tx1"/>
                </a:solidFill>
              </a:rPr>
              <a:t>“ </a:t>
            </a:r>
          </a:p>
          <a:p>
            <a:pPr>
              <a:spcBef>
                <a:spcPts val="0"/>
              </a:spcBef>
              <a:buNone/>
            </a:pPr>
            <a:r>
              <a:rPr lang="de-DE" sz="1800" b="1" dirty="0" smtClean="0">
                <a:solidFill>
                  <a:schemeClr val="tx1"/>
                </a:solidFill>
              </a:rPr>
              <a:t>	Art. 4, 25 EU </a:t>
            </a:r>
            <a:r>
              <a:rPr lang="de-DE" sz="1800" b="1" dirty="0" err="1" smtClean="0">
                <a:solidFill>
                  <a:schemeClr val="tx1"/>
                </a:solidFill>
              </a:rPr>
              <a:t>Insolvency</a:t>
            </a:r>
            <a:r>
              <a:rPr lang="de-DE" sz="1800" b="1" dirty="0" smtClean="0">
                <a:solidFill>
                  <a:schemeClr val="tx1"/>
                </a:solidFill>
              </a:rPr>
              <a:t> Regulation</a:t>
            </a:r>
          </a:p>
          <a:p>
            <a:pPr>
              <a:spcBef>
                <a:spcPts val="0"/>
              </a:spcBef>
              <a:buNone/>
            </a:pPr>
            <a:endParaRPr lang="de-DE" sz="1800" b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de-DE" sz="2400" b="1" dirty="0" smtClean="0">
                <a:solidFill>
                  <a:schemeClr val="tx1"/>
                </a:solidFill>
              </a:rPr>
              <a:t>Public </a:t>
            </a:r>
            <a:r>
              <a:rPr lang="de-DE" sz="2400" b="1" dirty="0" err="1" smtClean="0">
                <a:solidFill>
                  <a:schemeClr val="tx1"/>
                </a:solidFill>
              </a:rPr>
              <a:t>policy</a:t>
            </a:r>
            <a:r>
              <a:rPr lang="de-DE" sz="2400" b="1" dirty="0" smtClean="0">
                <a:solidFill>
                  <a:schemeClr val="tx1"/>
                </a:solidFill>
              </a:rPr>
              <a:t> – </a:t>
            </a:r>
            <a:r>
              <a:rPr lang="de-DE" sz="2400" b="1" dirty="0" err="1" smtClean="0">
                <a:solidFill>
                  <a:schemeClr val="tx1"/>
                </a:solidFill>
              </a:rPr>
              <a:t>exemption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</a:p>
          <a:p>
            <a:pPr>
              <a:spcBef>
                <a:spcPts val="0"/>
              </a:spcBef>
              <a:buNone/>
            </a:pPr>
            <a:r>
              <a:rPr lang="de-DE" sz="2400" b="1" dirty="0" smtClean="0">
                <a:solidFill>
                  <a:schemeClr val="tx1"/>
                </a:solidFill>
              </a:rPr>
              <a:t>	</a:t>
            </a:r>
            <a:r>
              <a:rPr lang="de-DE" sz="1800" b="1" dirty="0" smtClean="0">
                <a:solidFill>
                  <a:schemeClr val="tx1"/>
                </a:solidFill>
              </a:rPr>
              <a:t>Art. 26 EU </a:t>
            </a:r>
            <a:r>
              <a:rPr lang="de-DE" sz="1800" b="1" dirty="0" err="1" smtClean="0">
                <a:solidFill>
                  <a:schemeClr val="tx1"/>
                </a:solidFill>
              </a:rPr>
              <a:t>Insolvency</a:t>
            </a:r>
            <a:r>
              <a:rPr lang="de-DE" sz="1800" b="1" dirty="0" smtClean="0">
                <a:solidFill>
                  <a:schemeClr val="tx1"/>
                </a:solidFill>
              </a:rPr>
              <a:t> Regulation</a:t>
            </a:r>
          </a:p>
          <a:p>
            <a:pPr>
              <a:spcBef>
                <a:spcPts val="0"/>
              </a:spcBef>
              <a:buNone/>
            </a:pPr>
            <a:endParaRPr lang="de-DE" sz="1800" b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de-DE" sz="2400" b="1" dirty="0" err="1" smtClean="0">
                <a:solidFill>
                  <a:schemeClr val="tx1"/>
                </a:solidFill>
              </a:rPr>
              <a:t>Enforcement</a:t>
            </a:r>
            <a:r>
              <a:rPr lang="de-DE" sz="2400" b="1" dirty="0" smtClean="0">
                <a:solidFill>
                  <a:schemeClr val="tx1"/>
                </a:solidFill>
              </a:rPr>
              <a:t>:</a:t>
            </a:r>
          </a:p>
          <a:p>
            <a:pPr lvl="1">
              <a:spcBef>
                <a:spcPts val="0"/>
              </a:spcBef>
            </a:pPr>
            <a:r>
              <a:rPr lang="de-DE" sz="2000" b="1" dirty="0" smtClean="0">
                <a:solidFill>
                  <a:schemeClr val="tx1"/>
                </a:solidFill>
              </a:rPr>
              <a:t>EU </a:t>
            </a:r>
            <a:r>
              <a:rPr lang="de-DE" sz="2000" b="1" dirty="0" err="1" smtClean="0">
                <a:solidFill>
                  <a:schemeClr val="tx1"/>
                </a:solidFill>
              </a:rPr>
              <a:t>Insolvency</a:t>
            </a:r>
            <a:r>
              <a:rPr lang="de-DE" sz="2000" b="1" dirty="0" smtClean="0">
                <a:solidFill>
                  <a:schemeClr val="tx1"/>
                </a:solidFill>
              </a:rPr>
              <a:t> Regulation: </a:t>
            </a:r>
          </a:p>
          <a:p>
            <a:pPr lvl="1">
              <a:spcBef>
                <a:spcPts val="0"/>
              </a:spcBef>
              <a:buNone/>
            </a:pPr>
            <a:r>
              <a:rPr lang="de-DE" sz="2000" b="1" dirty="0" smtClean="0">
                <a:solidFill>
                  <a:schemeClr val="tx1"/>
                </a:solidFill>
              </a:rPr>
              <a:t>	Art. 25 </a:t>
            </a:r>
            <a:r>
              <a:rPr lang="de-DE" sz="2000" b="1" dirty="0" err="1" smtClean="0">
                <a:solidFill>
                  <a:schemeClr val="tx1"/>
                </a:solidFill>
              </a:rPr>
              <a:t>subparagraph</a:t>
            </a:r>
            <a:r>
              <a:rPr lang="de-DE" sz="2000" b="1" dirty="0" smtClean="0">
                <a:solidFill>
                  <a:schemeClr val="tx1"/>
                </a:solidFill>
              </a:rPr>
              <a:t> 1, </a:t>
            </a:r>
            <a:r>
              <a:rPr lang="de-DE" sz="2000" b="1" dirty="0" err="1" smtClean="0">
                <a:solidFill>
                  <a:schemeClr val="tx1"/>
                </a:solidFill>
              </a:rPr>
              <a:t>sentence</a:t>
            </a:r>
            <a:r>
              <a:rPr lang="de-DE" sz="2000" b="1" dirty="0" smtClean="0">
                <a:solidFill>
                  <a:schemeClr val="tx1"/>
                </a:solidFill>
              </a:rPr>
              <a:t> 2:  </a:t>
            </a:r>
            <a:r>
              <a:rPr lang="de-DE" sz="2000" b="1" dirty="0" err="1" smtClean="0">
                <a:solidFill>
                  <a:schemeClr val="tx1"/>
                </a:solidFill>
              </a:rPr>
              <a:t>simplified</a:t>
            </a:r>
            <a:r>
              <a:rPr lang="de-DE" sz="2000" b="1" dirty="0" smtClean="0">
                <a:solidFill>
                  <a:schemeClr val="tx1"/>
                </a:solidFill>
              </a:rPr>
              <a:t> </a:t>
            </a:r>
            <a:r>
              <a:rPr lang="de-DE" sz="2000" b="1" dirty="0" err="1" smtClean="0">
                <a:solidFill>
                  <a:schemeClr val="tx1"/>
                </a:solidFill>
              </a:rPr>
              <a:t>procedure</a:t>
            </a:r>
            <a:endParaRPr lang="de-DE" sz="2000" b="1" dirty="0" smtClean="0">
              <a:solidFill>
                <a:schemeClr val="tx1"/>
              </a:solidFill>
            </a:endParaRPr>
          </a:p>
          <a:p>
            <a:pPr lvl="1">
              <a:spcBef>
                <a:spcPts val="0"/>
              </a:spcBef>
            </a:pPr>
            <a:r>
              <a:rPr lang="de-DE" sz="2000" b="1" dirty="0" smtClean="0">
                <a:solidFill>
                  <a:schemeClr val="tx1"/>
                </a:solidFill>
              </a:rPr>
              <a:t>non-EU Member States: Exequatur </a:t>
            </a:r>
            <a:r>
              <a:rPr lang="de-DE" sz="2000" b="1" dirty="0" err="1" smtClean="0">
                <a:solidFill>
                  <a:schemeClr val="tx1"/>
                </a:solidFill>
              </a:rPr>
              <a:t>proceedings</a:t>
            </a:r>
            <a:r>
              <a:rPr lang="de-DE" sz="2000" b="1" dirty="0" smtClean="0">
                <a:solidFill>
                  <a:schemeClr val="tx1"/>
                </a:solidFill>
              </a:rPr>
              <a:t> </a:t>
            </a:r>
            <a:r>
              <a:rPr lang="de-DE" sz="2000" b="1" dirty="0" err="1" smtClean="0">
                <a:solidFill>
                  <a:schemeClr val="tx1"/>
                </a:solidFill>
              </a:rPr>
              <a:t>necessary</a:t>
            </a:r>
            <a:r>
              <a:rPr lang="de-DE" sz="2000" b="1" dirty="0" smtClean="0">
                <a:solidFill>
                  <a:schemeClr val="tx1"/>
                </a:solidFill>
              </a:rPr>
              <a:t> (§ 353 InsO)</a:t>
            </a:r>
          </a:p>
          <a:p>
            <a:endParaRPr lang="de-DE" sz="1800" b="1" dirty="0" smtClean="0">
              <a:solidFill>
                <a:schemeClr val="tx1"/>
              </a:solidFill>
            </a:endParaRPr>
          </a:p>
          <a:p>
            <a:pPr lvl="1"/>
            <a:endParaRPr lang="de-DE" sz="1800" b="1" dirty="0" smtClean="0">
              <a:solidFill>
                <a:schemeClr val="tx1"/>
              </a:solidFill>
            </a:endParaRPr>
          </a:p>
          <a:p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dirty="0" smtClean="0"/>
              <a:t>11th IEEI - Colloquium</a:t>
            </a:r>
          </a:p>
          <a:p>
            <a:r>
              <a:rPr lang="de-DE" dirty="0" err="1" smtClean="0"/>
              <a:t>Prague</a:t>
            </a:r>
            <a:r>
              <a:rPr lang="de-DE" dirty="0" smtClean="0"/>
              <a:t>, May 19 – 21, 2010</a:t>
            </a:r>
            <a:endParaRPr lang="de-DE" b="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8FDA85-716C-466E-A5A5-007CE95C1933}" type="slidenum">
              <a:rPr lang="de-DE" smtClean="0"/>
              <a:pPr/>
              <a:t>14</a:t>
            </a:fld>
            <a:endParaRPr lang="de-DE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750" y="857232"/>
            <a:ext cx="7246938" cy="500066"/>
          </a:xfrm>
        </p:spPr>
        <p:txBody>
          <a:bodyPr/>
          <a:lstStyle/>
          <a:p>
            <a:pPr algn="ctr"/>
            <a:r>
              <a:rPr lang="de-DE" sz="1400" dirty="0" err="1" smtClean="0">
                <a:solidFill>
                  <a:schemeClr val="tx1"/>
                </a:solidFill>
              </a:rPr>
              <a:t>Judicial</a:t>
            </a:r>
            <a:r>
              <a:rPr lang="de-DE" sz="1400" dirty="0" smtClean="0">
                <a:solidFill>
                  <a:schemeClr val="tx1"/>
                </a:solidFill>
              </a:rPr>
              <a:t> Communication in Cross-</a:t>
            </a:r>
            <a:r>
              <a:rPr lang="de-DE" sz="1400" dirty="0" err="1" smtClean="0">
                <a:solidFill>
                  <a:schemeClr val="tx1"/>
                </a:solidFill>
              </a:rPr>
              <a:t>Border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Insolvencies</a:t>
            </a:r>
            <a:r>
              <a:rPr lang="de-DE" sz="1400" dirty="0" smtClean="0">
                <a:solidFill>
                  <a:schemeClr val="tx1"/>
                </a:solidFill>
              </a:rPr>
              <a:t/>
            </a:r>
            <a:br>
              <a:rPr lang="de-DE" sz="1400" dirty="0" smtClean="0">
                <a:solidFill>
                  <a:schemeClr val="tx1"/>
                </a:solidFill>
              </a:rPr>
            </a:br>
            <a:r>
              <a:rPr lang="de-DE" sz="1400" dirty="0" err="1" smtClean="0">
                <a:solidFill>
                  <a:schemeClr val="tx1"/>
                </a:solidFill>
              </a:rPr>
              <a:t>Results</a:t>
            </a:r>
            <a:endParaRPr lang="de-DE" sz="1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750" y="2714620"/>
            <a:ext cx="8064500" cy="3286148"/>
          </a:xfrm>
        </p:spPr>
        <p:txBody>
          <a:bodyPr anchor="ctr"/>
          <a:lstStyle/>
          <a:p>
            <a:pPr algn="ctr">
              <a:buNone/>
            </a:pPr>
            <a:endParaRPr lang="de-DE" sz="1800" b="1" dirty="0" smtClean="0">
              <a:solidFill>
                <a:schemeClr val="tx1"/>
              </a:solidFill>
            </a:endParaRPr>
          </a:p>
          <a:p>
            <a:pPr lvl="1"/>
            <a:endParaRPr lang="de-DE" sz="1800" b="1" dirty="0" smtClean="0">
              <a:solidFill>
                <a:schemeClr val="tx1"/>
              </a:solidFill>
            </a:endParaRPr>
          </a:p>
          <a:p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dirty="0" smtClean="0"/>
              <a:t>11th IEEI - Colloquium</a:t>
            </a:r>
          </a:p>
          <a:p>
            <a:r>
              <a:rPr lang="de-DE" dirty="0" err="1" smtClean="0"/>
              <a:t>Prague</a:t>
            </a:r>
            <a:r>
              <a:rPr lang="de-DE" dirty="0" smtClean="0"/>
              <a:t>, May 19 – 21, 2010</a:t>
            </a:r>
            <a:endParaRPr lang="de-DE" b="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8FDA85-716C-466E-A5A5-007CE95C1933}" type="slidenum">
              <a:rPr lang="de-DE" smtClean="0"/>
              <a:pPr/>
              <a:t>15</a:t>
            </a:fld>
            <a:endParaRPr lang="de-DE"/>
          </a:p>
        </p:txBody>
      </p:sp>
      <p:graphicFrame>
        <p:nvGraphicFramePr>
          <p:cNvPr id="6" name="Tabelle 5"/>
          <p:cNvGraphicFramePr>
            <a:graphicFrameLocks noGrp="1"/>
          </p:cNvGraphicFramePr>
          <p:nvPr/>
        </p:nvGraphicFramePr>
        <p:xfrm>
          <a:off x="0" y="1357297"/>
          <a:ext cx="9144000" cy="55007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543217">
                <a:tc>
                  <a:txBody>
                    <a:bodyPr/>
                    <a:lstStyle/>
                    <a:p>
                      <a:r>
                        <a:rPr lang="de-DE" sz="2000" dirty="0" err="1" smtClean="0">
                          <a:solidFill>
                            <a:schemeClr val="tx1"/>
                          </a:solidFill>
                        </a:rPr>
                        <a:t>Compatible</a:t>
                      </a:r>
                      <a:r>
                        <a:rPr lang="de-DE" sz="2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2000" dirty="0" err="1" smtClean="0">
                          <a:solidFill>
                            <a:schemeClr val="tx1"/>
                          </a:solidFill>
                        </a:rPr>
                        <a:t>with</a:t>
                      </a:r>
                      <a:r>
                        <a:rPr lang="de-DE" sz="2000" dirty="0" smtClean="0">
                          <a:solidFill>
                            <a:schemeClr val="tx1"/>
                          </a:solidFill>
                        </a:rPr>
                        <a:t> German </a:t>
                      </a:r>
                      <a:r>
                        <a:rPr lang="de-DE" sz="2000" dirty="0" err="1" smtClean="0">
                          <a:solidFill>
                            <a:schemeClr val="tx1"/>
                          </a:solidFill>
                        </a:rPr>
                        <a:t>law</a:t>
                      </a:r>
                      <a:endParaRPr lang="de-DE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solidFill>
                            <a:schemeClr val="tx1"/>
                          </a:solidFill>
                        </a:rPr>
                        <a:t>Not </a:t>
                      </a:r>
                      <a:r>
                        <a:rPr lang="de-DE" sz="2000" dirty="0" err="1" smtClean="0">
                          <a:solidFill>
                            <a:schemeClr val="tx1"/>
                          </a:solidFill>
                        </a:rPr>
                        <a:t>compatible</a:t>
                      </a:r>
                      <a:r>
                        <a:rPr lang="de-DE" sz="2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2000" dirty="0" err="1" smtClean="0">
                          <a:solidFill>
                            <a:schemeClr val="tx1"/>
                          </a:solidFill>
                        </a:rPr>
                        <a:t>with</a:t>
                      </a:r>
                      <a:r>
                        <a:rPr lang="de-DE" sz="2000" dirty="0" smtClean="0">
                          <a:solidFill>
                            <a:schemeClr val="tx1"/>
                          </a:solidFill>
                        </a:rPr>
                        <a:t> German </a:t>
                      </a:r>
                      <a:r>
                        <a:rPr lang="de-DE" sz="2000" dirty="0" err="1" smtClean="0">
                          <a:solidFill>
                            <a:schemeClr val="tx1"/>
                          </a:solidFill>
                        </a:rPr>
                        <a:t>law</a:t>
                      </a:r>
                      <a:endParaRPr lang="de-DE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774653">
                <a:tc>
                  <a:txBody>
                    <a:bodyPr/>
                    <a:lstStyle/>
                    <a:p>
                      <a:r>
                        <a:rPr lang="de-DE" b="1" dirty="0" err="1" smtClean="0"/>
                        <a:t>Guideline</a:t>
                      </a:r>
                      <a:r>
                        <a:rPr lang="de-DE" b="1" baseline="0" dirty="0" smtClean="0"/>
                        <a:t> 13</a:t>
                      </a:r>
                    </a:p>
                    <a:p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Appearance/admission of and consul-</a:t>
                      </a:r>
                      <a:r>
                        <a:rPr lang="en-GB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tation</a:t>
                      </a:r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with a foreign administrator, creditors' representatives and the authorized representative of the foreign court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Guideline 12 </a:t>
                      </a:r>
                    </a:p>
                    <a:p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Information of Non-Resident Parties</a:t>
                      </a:r>
                      <a:endParaRPr lang="de-DE" dirty="0"/>
                    </a:p>
                  </a:txBody>
                  <a:tcPr/>
                </a:tc>
              </a:tr>
              <a:tr h="1214235">
                <a:tc>
                  <a:txBody>
                    <a:bodyPr/>
                    <a:lstStyle/>
                    <a:p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Guideline</a:t>
                      </a:r>
                      <a:r>
                        <a:rPr lang="en-GB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 </a:t>
                      </a:r>
                    </a:p>
                    <a:p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Communication with courts in other jurisdictions regardless of the form of the proceedings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Guideline 14 </a:t>
                      </a:r>
                    </a:p>
                    <a:p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Limitation of stay of proceedings to the domestic proceedings</a:t>
                      </a:r>
                      <a:endParaRPr lang="de-DE" dirty="0"/>
                    </a:p>
                  </a:txBody>
                  <a:tcPr/>
                </a:tc>
              </a:tr>
              <a:tr h="984299">
                <a:tc>
                  <a:txBody>
                    <a:bodyPr/>
                    <a:lstStyle/>
                    <a:p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Guideline</a:t>
                      </a:r>
                      <a:r>
                        <a:rPr lang="en-GB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 </a:t>
                      </a:r>
                    </a:p>
                    <a:p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Amendments and modifications of court directions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984299">
                <a:tc>
                  <a:txBody>
                    <a:bodyPr/>
                    <a:lstStyle/>
                    <a:p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Guideline</a:t>
                      </a:r>
                      <a:r>
                        <a:rPr lang="en-GB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17 </a:t>
                      </a:r>
                    </a:p>
                    <a:p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“Disclaimer"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750" y="857232"/>
            <a:ext cx="7246938" cy="500066"/>
          </a:xfrm>
        </p:spPr>
        <p:txBody>
          <a:bodyPr/>
          <a:lstStyle/>
          <a:p>
            <a:pPr algn="ctr"/>
            <a:r>
              <a:rPr lang="de-DE" sz="1400" dirty="0" err="1" smtClean="0">
                <a:solidFill>
                  <a:schemeClr val="tx1"/>
                </a:solidFill>
              </a:rPr>
              <a:t>Judicial</a:t>
            </a:r>
            <a:r>
              <a:rPr lang="de-DE" sz="1400" dirty="0" smtClean="0">
                <a:solidFill>
                  <a:schemeClr val="tx1"/>
                </a:solidFill>
              </a:rPr>
              <a:t> Communication in Cross-</a:t>
            </a:r>
            <a:r>
              <a:rPr lang="de-DE" sz="1400" dirty="0" err="1" smtClean="0">
                <a:solidFill>
                  <a:schemeClr val="tx1"/>
                </a:solidFill>
              </a:rPr>
              <a:t>Border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Insolvencies</a:t>
            </a:r>
            <a:r>
              <a:rPr lang="de-DE" sz="1400" dirty="0" smtClean="0">
                <a:solidFill>
                  <a:schemeClr val="tx1"/>
                </a:solidFill>
              </a:rPr>
              <a:t/>
            </a:r>
            <a:br>
              <a:rPr lang="de-DE" sz="1400" dirty="0" smtClean="0">
                <a:solidFill>
                  <a:schemeClr val="tx1"/>
                </a:solidFill>
              </a:rPr>
            </a:br>
            <a:r>
              <a:rPr lang="de-DE" sz="1400" dirty="0" err="1" smtClean="0">
                <a:solidFill>
                  <a:schemeClr val="tx1"/>
                </a:solidFill>
              </a:rPr>
              <a:t>Results</a:t>
            </a:r>
            <a:endParaRPr lang="de-DE" sz="1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750" y="1643050"/>
            <a:ext cx="8064500" cy="4357718"/>
          </a:xfrm>
        </p:spPr>
        <p:txBody>
          <a:bodyPr anchor="ctr"/>
          <a:lstStyle/>
          <a:p>
            <a:pPr algn="ctr">
              <a:buNone/>
            </a:pPr>
            <a:r>
              <a:rPr lang="de-DE" sz="2400" b="1" u="sng" dirty="0" smtClean="0">
                <a:solidFill>
                  <a:schemeClr val="tx1"/>
                </a:solidFill>
              </a:rPr>
              <a:t>ALI/III – </a:t>
            </a:r>
            <a:r>
              <a:rPr lang="de-DE" sz="2400" b="1" u="sng" dirty="0" err="1" smtClean="0">
                <a:solidFill>
                  <a:schemeClr val="tx1"/>
                </a:solidFill>
              </a:rPr>
              <a:t>Guideline</a:t>
            </a:r>
            <a:r>
              <a:rPr lang="de-DE" sz="2400" b="1" u="sng" dirty="0" smtClean="0">
                <a:solidFill>
                  <a:schemeClr val="tx1"/>
                </a:solidFill>
              </a:rPr>
              <a:t> 1</a:t>
            </a:r>
          </a:p>
          <a:p>
            <a:pPr algn="ctr">
              <a:spcBef>
                <a:spcPts val="0"/>
              </a:spcBef>
              <a:buNone/>
            </a:pPr>
            <a:endParaRPr lang="de-DE" sz="2400" b="1" u="sng" dirty="0" smtClean="0">
              <a:solidFill>
                <a:schemeClr val="tx1"/>
              </a:solidFill>
            </a:endParaRPr>
          </a:p>
          <a:p>
            <a:pPr algn="ctr">
              <a:spcBef>
                <a:spcPts val="0"/>
              </a:spcBef>
              <a:buNone/>
            </a:pPr>
            <a:endParaRPr lang="de-DE" sz="2400" b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de-DE" sz="2400" b="1" dirty="0" smtClean="0">
                <a:solidFill>
                  <a:schemeClr val="tx1"/>
                </a:solidFill>
              </a:rPr>
              <a:t>Adoption </a:t>
            </a:r>
            <a:r>
              <a:rPr lang="de-DE" sz="2400" b="1" dirty="0" err="1" smtClean="0">
                <a:solidFill>
                  <a:schemeClr val="tx1"/>
                </a:solidFill>
              </a:rPr>
              <a:t>of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sz="2400" b="1" dirty="0" err="1" smtClean="0">
                <a:solidFill>
                  <a:schemeClr val="tx1"/>
                </a:solidFill>
              </a:rPr>
              <a:t>Guidelines</a:t>
            </a:r>
            <a:endParaRPr lang="de-DE" sz="2400" b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None/>
            </a:pPr>
            <a:endParaRPr lang="de-DE" sz="2400" b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de-DE" sz="2400" b="1" dirty="0" err="1" smtClean="0">
                <a:solidFill>
                  <a:schemeClr val="tx1"/>
                </a:solidFill>
              </a:rPr>
              <a:t>as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sz="2400" b="1" dirty="0" err="1" smtClean="0">
                <a:solidFill>
                  <a:schemeClr val="tx1"/>
                </a:solidFill>
              </a:rPr>
              <a:t>general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sz="2400" b="1" dirty="0" err="1" smtClean="0">
                <a:solidFill>
                  <a:schemeClr val="tx1"/>
                </a:solidFill>
              </a:rPr>
              <a:t>guidelines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sz="2400" b="1" dirty="0" err="1" smtClean="0">
                <a:solidFill>
                  <a:schemeClr val="tx1"/>
                </a:solidFill>
              </a:rPr>
              <a:t>of</a:t>
            </a:r>
            <a:r>
              <a:rPr lang="de-DE" sz="2400" b="1" dirty="0" smtClean="0">
                <a:solidFill>
                  <a:schemeClr val="tx1"/>
                </a:solidFill>
              </a:rPr>
              <a:t> a </a:t>
            </a:r>
            <a:r>
              <a:rPr lang="de-DE" sz="2400" b="1" dirty="0" err="1" smtClean="0">
                <a:solidFill>
                  <a:schemeClr val="tx1"/>
                </a:solidFill>
              </a:rPr>
              <a:t>bankruptcy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sz="2400" b="1" dirty="0" err="1" smtClean="0">
                <a:solidFill>
                  <a:schemeClr val="tx1"/>
                </a:solidFill>
              </a:rPr>
              <a:t>court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sz="2400" b="1" dirty="0" err="1" smtClean="0">
                <a:solidFill>
                  <a:schemeClr val="tx1"/>
                </a:solidFill>
              </a:rPr>
              <a:t>or</a:t>
            </a:r>
            <a:endParaRPr lang="de-DE" sz="2400" b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endParaRPr lang="de-DE" sz="2400" b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de-DE" sz="2400" b="1" dirty="0" smtClean="0">
                <a:solidFill>
                  <a:schemeClr val="tx1"/>
                </a:solidFill>
              </a:rPr>
              <a:t>in a </a:t>
            </a:r>
            <a:r>
              <a:rPr lang="de-DE" sz="2400" b="1" dirty="0" err="1" smtClean="0">
                <a:solidFill>
                  <a:schemeClr val="tx1"/>
                </a:solidFill>
              </a:rPr>
              <a:t>protocol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sz="2400" b="1" dirty="0" err="1" smtClean="0">
                <a:solidFill>
                  <a:schemeClr val="tx1"/>
                </a:solidFill>
              </a:rPr>
              <a:t>with</a:t>
            </a:r>
            <a:r>
              <a:rPr lang="de-DE" sz="2400" b="1" dirty="0" smtClean="0">
                <a:solidFill>
                  <a:schemeClr val="tx1"/>
                </a:solidFill>
              </a:rPr>
              <a:t> a </a:t>
            </a:r>
            <a:r>
              <a:rPr lang="de-DE" sz="2400" b="1" dirty="0" err="1" smtClean="0">
                <a:solidFill>
                  <a:schemeClr val="tx1"/>
                </a:solidFill>
              </a:rPr>
              <a:t>foreign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sz="2400" b="1" dirty="0" err="1" smtClean="0">
                <a:solidFill>
                  <a:schemeClr val="tx1"/>
                </a:solidFill>
              </a:rPr>
              <a:t>bankruptcy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sz="2400" b="1" dirty="0" err="1" smtClean="0">
                <a:solidFill>
                  <a:schemeClr val="tx1"/>
                </a:solidFill>
              </a:rPr>
              <a:t>court</a:t>
            </a:r>
            <a:r>
              <a:rPr lang="de-DE" sz="2400" b="1" dirty="0" smtClean="0">
                <a:solidFill>
                  <a:schemeClr val="tx1"/>
                </a:solidFill>
              </a:rPr>
              <a:t>.</a:t>
            </a:r>
          </a:p>
          <a:p>
            <a:pPr>
              <a:spcBef>
                <a:spcPts val="0"/>
              </a:spcBef>
            </a:pPr>
            <a:endParaRPr lang="de-DE" sz="2000" b="1" dirty="0" smtClean="0">
              <a:solidFill>
                <a:schemeClr val="tx1"/>
              </a:solidFill>
            </a:endParaRPr>
          </a:p>
          <a:p>
            <a:endParaRPr lang="de-DE" sz="1800" b="1" dirty="0" smtClean="0">
              <a:solidFill>
                <a:schemeClr val="tx1"/>
              </a:solidFill>
            </a:endParaRPr>
          </a:p>
          <a:p>
            <a:pPr lvl="1"/>
            <a:endParaRPr lang="de-DE" sz="1800" b="1" dirty="0" smtClean="0">
              <a:solidFill>
                <a:schemeClr val="tx1"/>
              </a:solidFill>
            </a:endParaRPr>
          </a:p>
          <a:p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dirty="0" smtClean="0"/>
              <a:t>11th IEEI - Colloquium</a:t>
            </a:r>
          </a:p>
          <a:p>
            <a:r>
              <a:rPr lang="de-DE" dirty="0" err="1" smtClean="0"/>
              <a:t>Prague</a:t>
            </a:r>
            <a:r>
              <a:rPr lang="de-DE" dirty="0" smtClean="0"/>
              <a:t>, May 19 – 21, 2010</a:t>
            </a:r>
            <a:endParaRPr lang="de-DE" b="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8FDA85-716C-466E-A5A5-007CE95C1933}" type="slidenum">
              <a:rPr lang="de-DE" smtClean="0"/>
              <a:pPr/>
              <a:t>16</a:t>
            </a:fld>
            <a:endParaRPr lang="de-DE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750" y="857232"/>
            <a:ext cx="7246938" cy="500066"/>
          </a:xfrm>
        </p:spPr>
        <p:txBody>
          <a:bodyPr/>
          <a:lstStyle/>
          <a:p>
            <a:pPr algn="ctr"/>
            <a:r>
              <a:rPr lang="de-DE" sz="1400" dirty="0" err="1" smtClean="0">
                <a:solidFill>
                  <a:schemeClr val="tx1"/>
                </a:solidFill>
              </a:rPr>
              <a:t>Judicial</a:t>
            </a:r>
            <a:r>
              <a:rPr lang="de-DE" sz="1400" dirty="0" smtClean="0">
                <a:solidFill>
                  <a:schemeClr val="tx1"/>
                </a:solidFill>
              </a:rPr>
              <a:t> Communication in Cross-</a:t>
            </a:r>
            <a:r>
              <a:rPr lang="de-DE" sz="1400" dirty="0" err="1" smtClean="0">
                <a:solidFill>
                  <a:schemeClr val="tx1"/>
                </a:solidFill>
              </a:rPr>
              <a:t>Border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Insolvencies</a:t>
            </a:r>
            <a:r>
              <a:rPr lang="de-DE" sz="1400" dirty="0" smtClean="0">
                <a:solidFill>
                  <a:schemeClr val="tx1"/>
                </a:solidFill>
              </a:rPr>
              <a:t/>
            </a:r>
            <a:br>
              <a:rPr lang="de-DE" sz="1400" dirty="0" smtClean="0">
                <a:solidFill>
                  <a:schemeClr val="tx1"/>
                </a:solidFill>
              </a:rPr>
            </a:br>
            <a:r>
              <a:rPr lang="de-DE" sz="1400" dirty="0" err="1" smtClean="0">
                <a:solidFill>
                  <a:schemeClr val="tx1"/>
                </a:solidFill>
              </a:rPr>
              <a:t>Results</a:t>
            </a:r>
            <a:endParaRPr lang="de-DE" sz="1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750" y="2214554"/>
            <a:ext cx="8064500" cy="4238634"/>
          </a:xfrm>
        </p:spPr>
        <p:txBody>
          <a:bodyPr anchor="ctr"/>
          <a:lstStyle/>
          <a:p>
            <a:pPr algn="ctr">
              <a:buNone/>
            </a:pPr>
            <a:endParaRPr lang="de-DE" sz="2400" b="1" u="sng" dirty="0" smtClean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de-DE" sz="2400" b="1" u="sng" dirty="0" err="1" smtClean="0">
                <a:solidFill>
                  <a:schemeClr val="tx1"/>
                </a:solidFill>
              </a:rPr>
              <a:t>Protocols</a:t>
            </a:r>
            <a:r>
              <a:rPr lang="de-DE" sz="2400" b="1" u="sng" dirty="0" smtClean="0">
                <a:solidFill>
                  <a:schemeClr val="tx1"/>
                </a:solidFill>
              </a:rPr>
              <a:t> on Court-</a:t>
            </a:r>
            <a:r>
              <a:rPr lang="de-DE" sz="2400" b="1" u="sng" dirty="0" err="1" smtClean="0">
                <a:solidFill>
                  <a:schemeClr val="tx1"/>
                </a:solidFill>
              </a:rPr>
              <a:t>to</a:t>
            </a:r>
            <a:r>
              <a:rPr lang="de-DE" sz="2400" b="1" u="sng" dirty="0" smtClean="0">
                <a:solidFill>
                  <a:schemeClr val="tx1"/>
                </a:solidFill>
              </a:rPr>
              <a:t>-Court - Communication</a:t>
            </a:r>
          </a:p>
          <a:p>
            <a:pPr algn="ctr">
              <a:spcBef>
                <a:spcPts val="0"/>
              </a:spcBef>
              <a:buNone/>
            </a:pPr>
            <a:endParaRPr lang="de-DE" sz="2400" b="1" u="sng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de-DE" sz="2400" b="1" dirty="0" err="1" smtClean="0">
                <a:solidFill>
                  <a:schemeClr val="tx1"/>
                </a:solidFill>
              </a:rPr>
              <a:t>Specification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sz="2400" b="1" dirty="0" err="1" smtClean="0">
                <a:solidFill>
                  <a:schemeClr val="tx1"/>
                </a:solidFill>
              </a:rPr>
              <a:t>of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sz="2400" b="1" dirty="0" err="1" smtClean="0">
                <a:solidFill>
                  <a:schemeClr val="tx1"/>
                </a:solidFill>
              </a:rPr>
              <a:t>guidelines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sz="2400" b="1" dirty="0" err="1" smtClean="0">
                <a:solidFill>
                  <a:schemeClr val="tx1"/>
                </a:solidFill>
              </a:rPr>
              <a:t>which</a:t>
            </a:r>
            <a:endParaRPr lang="de-DE" sz="2400" b="1" dirty="0" smtClean="0">
              <a:solidFill>
                <a:schemeClr val="tx1"/>
              </a:solidFill>
            </a:endParaRPr>
          </a:p>
          <a:p>
            <a:pPr lvl="1">
              <a:spcBef>
                <a:spcPts val="0"/>
              </a:spcBef>
            </a:pPr>
            <a:r>
              <a:rPr lang="de-DE" sz="2200" b="1" dirty="0" err="1" smtClean="0">
                <a:solidFill>
                  <a:schemeClr val="tx1"/>
                </a:solidFill>
              </a:rPr>
              <a:t>can</a:t>
            </a:r>
            <a:r>
              <a:rPr lang="de-DE" sz="2200" b="1" dirty="0" smtClean="0">
                <a:solidFill>
                  <a:schemeClr val="tx1"/>
                </a:solidFill>
              </a:rPr>
              <a:t> </a:t>
            </a:r>
            <a:r>
              <a:rPr lang="de-DE" sz="2200" b="1" dirty="0" err="1" smtClean="0">
                <a:solidFill>
                  <a:schemeClr val="tx1"/>
                </a:solidFill>
              </a:rPr>
              <a:t>be</a:t>
            </a:r>
            <a:r>
              <a:rPr lang="de-DE" sz="2200" b="1" dirty="0" smtClean="0">
                <a:solidFill>
                  <a:schemeClr val="tx1"/>
                </a:solidFill>
              </a:rPr>
              <a:t> </a:t>
            </a:r>
            <a:r>
              <a:rPr lang="de-DE" sz="2200" b="1" dirty="0" err="1" smtClean="0">
                <a:solidFill>
                  <a:schemeClr val="tx1"/>
                </a:solidFill>
              </a:rPr>
              <a:t>applied</a:t>
            </a:r>
            <a:endParaRPr lang="de-DE" sz="2200" b="1" dirty="0" smtClean="0">
              <a:solidFill>
                <a:schemeClr val="tx1"/>
              </a:solidFill>
            </a:endParaRPr>
          </a:p>
          <a:p>
            <a:pPr lvl="1">
              <a:spcBef>
                <a:spcPts val="0"/>
              </a:spcBef>
            </a:pPr>
            <a:r>
              <a:rPr lang="de-DE" sz="2200" b="1" dirty="0" err="1" smtClean="0">
                <a:solidFill>
                  <a:schemeClr val="tx1"/>
                </a:solidFill>
              </a:rPr>
              <a:t>can</a:t>
            </a:r>
            <a:r>
              <a:rPr lang="de-DE" sz="2200" b="1" dirty="0" smtClean="0">
                <a:solidFill>
                  <a:schemeClr val="tx1"/>
                </a:solidFill>
              </a:rPr>
              <a:t> </a:t>
            </a:r>
            <a:r>
              <a:rPr lang="de-DE" sz="2200" b="1" dirty="0" err="1" smtClean="0">
                <a:solidFill>
                  <a:schemeClr val="tx1"/>
                </a:solidFill>
              </a:rPr>
              <a:t>be</a:t>
            </a:r>
            <a:r>
              <a:rPr lang="de-DE" sz="2200" b="1" dirty="0" smtClean="0">
                <a:solidFill>
                  <a:schemeClr val="tx1"/>
                </a:solidFill>
              </a:rPr>
              <a:t> </a:t>
            </a:r>
            <a:r>
              <a:rPr lang="de-DE" sz="2200" b="1" dirty="0" err="1" smtClean="0">
                <a:solidFill>
                  <a:schemeClr val="tx1"/>
                </a:solidFill>
              </a:rPr>
              <a:t>applied</a:t>
            </a:r>
            <a:r>
              <a:rPr lang="de-DE" sz="2200" b="1" dirty="0" smtClean="0">
                <a:solidFill>
                  <a:schemeClr val="tx1"/>
                </a:solidFill>
              </a:rPr>
              <a:t> in a </a:t>
            </a:r>
            <a:r>
              <a:rPr lang="de-DE" sz="2200" b="1" dirty="0" err="1" smtClean="0">
                <a:solidFill>
                  <a:schemeClr val="tx1"/>
                </a:solidFill>
              </a:rPr>
              <a:t>modified</a:t>
            </a:r>
            <a:r>
              <a:rPr lang="de-DE" sz="2200" b="1" dirty="0" smtClean="0">
                <a:solidFill>
                  <a:schemeClr val="tx1"/>
                </a:solidFill>
              </a:rPr>
              <a:t> </a:t>
            </a:r>
            <a:r>
              <a:rPr lang="de-DE" sz="2200" b="1" dirty="0" err="1" smtClean="0">
                <a:solidFill>
                  <a:schemeClr val="tx1"/>
                </a:solidFill>
              </a:rPr>
              <a:t>manner</a:t>
            </a:r>
            <a:r>
              <a:rPr lang="de-DE" sz="2200" b="1" dirty="0" smtClean="0">
                <a:solidFill>
                  <a:schemeClr val="tx1"/>
                </a:solidFill>
              </a:rPr>
              <a:t> </a:t>
            </a:r>
          </a:p>
          <a:p>
            <a:pPr lvl="1">
              <a:spcBef>
                <a:spcPts val="0"/>
              </a:spcBef>
            </a:pPr>
            <a:r>
              <a:rPr lang="de-DE" sz="2200" b="1" dirty="0" err="1" smtClean="0">
                <a:solidFill>
                  <a:schemeClr val="tx1"/>
                </a:solidFill>
              </a:rPr>
              <a:t>cannot</a:t>
            </a:r>
            <a:r>
              <a:rPr lang="de-DE" sz="2200" b="1" dirty="0" smtClean="0">
                <a:solidFill>
                  <a:schemeClr val="tx1"/>
                </a:solidFill>
              </a:rPr>
              <a:t> </a:t>
            </a:r>
            <a:r>
              <a:rPr lang="de-DE" sz="2200" b="1" dirty="0" err="1" smtClean="0">
                <a:solidFill>
                  <a:schemeClr val="tx1"/>
                </a:solidFill>
              </a:rPr>
              <a:t>be</a:t>
            </a:r>
            <a:r>
              <a:rPr lang="de-DE" sz="2200" b="1" dirty="0" smtClean="0">
                <a:solidFill>
                  <a:schemeClr val="tx1"/>
                </a:solidFill>
              </a:rPr>
              <a:t> </a:t>
            </a:r>
            <a:r>
              <a:rPr lang="de-DE" sz="2200" b="1" dirty="0" err="1" smtClean="0">
                <a:solidFill>
                  <a:schemeClr val="tx1"/>
                </a:solidFill>
              </a:rPr>
              <a:t>applied</a:t>
            </a:r>
            <a:r>
              <a:rPr lang="de-DE" sz="2200" b="1" dirty="0" smtClean="0">
                <a:solidFill>
                  <a:schemeClr val="tx1"/>
                </a:solidFill>
              </a:rPr>
              <a:t>.</a:t>
            </a:r>
          </a:p>
          <a:p>
            <a:pPr lvl="1">
              <a:spcBef>
                <a:spcPts val="0"/>
              </a:spcBef>
            </a:pPr>
            <a:endParaRPr lang="de-DE" sz="2200" b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de-DE" sz="2400" b="1" dirty="0" smtClean="0">
                <a:solidFill>
                  <a:schemeClr val="tx1"/>
                </a:solidFill>
              </a:rPr>
              <a:t>Reservation </a:t>
            </a:r>
            <a:r>
              <a:rPr lang="de-DE" sz="2400" b="1" dirty="0" err="1" smtClean="0">
                <a:solidFill>
                  <a:schemeClr val="tx1"/>
                </a:solidFill>
              </a:rPr>
              <a:t>of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sz="2400" b="1" dirty="0" err="1" smtClean="0">
                <a:solidFill>
                  <a:schemeClr val="tx1"/>
                </a:solidFill>
              </a:rPr>
              <a:t>compliance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sz="2400" b="1" dirty="0" err="1" smtClean="0">
                <a:solidFill>
                  <a:schemeClr val="tx1"/>
                </a:solidFill>
              </a:rPr>
              <a:t>with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sz="2400" b="1" dirty="0" err="1" smtClean="0">
                <a:solidFill>
                  <a:schemeClr val="tx1"/>
                </a:solidFill>
              </a:rPr>
              <a:t>the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sz="2400" b="1" dirty="0" err="1" smtClean="0">
                <a:solidFill>
                  <a:schemeClr val="tx1"/>
                </a:solidFill>
              </a:rPr>
              <a:t>law</a:t>
            </a:r>
            <a:r>
              <a:rPr lang="de-DE" sz="2400" b="1" dirty="0" smtClean="0">
                <a:solidFill>
                  <a:schemeClr val="tx1"/>
                </a:solidFill>
              </a:rPr>
              <a:t> - </a:t>
            </a:r>
          </a:p>
          <a:p>
            <a:pPr>
              <a:spcBef>
                <a:spcPts val="0"/>
              </a:spcBef>
              <a:buNone/>
            </a:pPr>
            <a:r>
              <a:rPr lang="de-DE" sz="2400" b="1" dirty="0" smtClean="0">
                <a:solidFill>
                  <a:schemeClr val="tx1"/>
                </a:solidFill>
              </a:rPr>
              <a:t>	a </a:t>
            </a:r>
            <a:r>
              <a:rPr lang="de-DE" sz="2400" b="1" dirty="0" err="1" smtClean="0">
                <a:solidFill>
                  <a:schemeClr val="tx1"/>
                </a:solidFill>
              </a:rPr>
              <a:t>protocol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sz="2400" b="1" dirty="0" err="1" smtClean="0">
                <a:solidFill>
                  <a:schemeClr val="tx1"/>
                </a:solidFill>
              </a:rPr>
              <a:t>cannot</a:t>
            </a:r>
            <a:endParaRPr lang="de-DE" sz="2400" b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None/>
            </a:pPr>
            <a:endParaRPr lang="de-DE" sz="2400" b="1" dirty="0" smtClean="0">
              <a:solidFill>
                <a:schemeClr val="tx1"/>
              </a:solidFill>
            </a:endParaRPr>
          </a:p>
          <a:p>
            <a:pPr lvl="1">
              <a:spcBef>
                <a:spcPts val="0"/>
              </a:spcBef>
            </a:pPr>
            <a:r>
              <a:rPr lang="de-DE" sz="2200" b="1" dirty="0" err="1" smtClean="0">
                <a:solidFill>
                  <a:schemeClr val="tx1"/>
                </a:solidFill>
              </a:rPr>
              <a:t>limit</a:t>
            </a:r>
            <a:r>
              <a:rPr lang="de-DE" sz="2200" b="1" dirty="0" smtClean="0">
                <a:solidFill>
                  <a:schemeClr val="tx1"/>
                </a:solidFill>
              </a:rPr>
              <a:t> </a:t>
            </a:r>
            <a:r>
              <a:rPr lang="de-DE" sz="2200" b="1" dirty="0" err="1" smtClean="0">
                <a:solidFill>
                  <a:schemeClr val="tx1"/>
                </a:solidFill>
              </a:rPr>
              <a:t>procedural</a:t>
            </a:r>
            <a:r>
              <a:rPr lang="de-DE" sz="2200" b="1" dirty="0" smtClean="0">
                <a:solidFill>
                  <a:schemeClr val="tx1"/>
                </a:solidFill>
              </a:rPr>
              <a:t> </a:t>
            </a:r>
            <a:r>
              <a:rPr lang="de-DE" sz="2200" b="1" dirty="0" err="1" smtClean="0">
                <a:solidFill>
                  <a:schemeClr val="tx1"/>
                </a:solidFill>
              </a:rPr>
              <a:t>rights</a:t>
            </a:r>
            <a:endParaRPr lang="de-DE" sz="2200" b="1" dirty="0" smtClean="0">
              <a:solidFill>
                <a:schemeClr val="tx1"/>
              </a:solidFill>
            </a:endParaRPr>
          </a:p>
          <a:p>
            <a:pPr lvl="1">
              <a:spcBef>
                <a:spcPts val="0"/>
              </a:spcBef>
            </a:pPr>
            <a:r>
              <a:rPr lang="de-DE" sz="2200" b="1" dirty="0" err="1" smtClean="0">
                <a:solidFill>
                  <a:schemeClr val="tx1"/>
                </a:solidFill>
              </a:rPr>
              <a:t>interfere</a:t>
            </a:r>
            <a:r>
              <a:rPr lang="de-DE" sz="2200" b="1" dirty="0" smtClean="0">
                <a:solidFill>
                  <a:schemeClr val="tx1"/>
                </a:solidFill>
              </a:rPr>
              <a:t> </a:t>
            </a:r>
            <a:r>
              <a:rPr lang="de-DE" sz="2200" b="1" dirty="0" err="1" smtClean="0">
                <a:solidFill>
                  <a:schemeClr val="tx1"/>
                </a:solidFill>
              </a:rPr>
              <a:t>with</a:t>
            </a:r>
            <a:r>
              <a:rPr lang="de-DE" sz="2200" b="1" dirty="0" smtClean="0">
                <a:solidFill>
                  <a:schemeClr val="tx1"/>
                </a:solidFill>
              </a:rPr>
              <a:t> a </a:t>
            </a:r>
            <a:r>
              <a:rPr lang="de-DE" sz="2200" b="1" dirty="0" err="1" smtClean="0">
                <a:solidFill>
                  <a:schemeClr val="tx1"/>
                </a:solidFill>
              </a:rPr>
              <a:t>court´s</a:t>
            </a:r>
            <a:r>
              <a:rPr lang="de-DE" sz="2200" b="1" dirty="0" smtClean="0">
                <a:solidFill>
                  <a:schemeClr val="tx1"/>
                </a:solidFill>
              </a:rPr>
              <a:t> international </a:t>
            </a:r>
            <a:r>
              <a:rPr lang="de-DE" sz="2200" b="1" dirty="0" err="1" smtClean="0">
                <a:solidFill>
                  <a:schemeClr val="tx1"/>
                </a:solidFill>
              </a:rPr>
              <a:t>jurisdiction</a:t>
            </a:r>
            <a:endParaRPr lang="de-DE" sz="2200" b="1" dirty="0" smtClean="0">
              <a:solidFill>
                <a:schemeClr val="tx1"/>
              </a:solidFill>
            </a:endParaRPr>
          </a:p>
          <a:p>
            <a:pPr lvl="1">
              <a:spcBef>
                <a:spcPts val="0"/>
              </a:spcBef>
            </a:pPr>
            <a:r>
              <a:rPr lang="de-DE" sz="2200" b="1" dirty="0" err="1" smtClean="0">
                <a:solidFill>
                  <a:schemeClr val="tx1"/>
                </a:solidFill>
              </a:rPr>
              <a:t>interfere</a:t>
            </a:r>
            <a:r>
              <a:rPr lang="de-DE" sz="2200" b="1" dirty="0" smtClean="0">
                <a:solidFill>
                  <a:schemeClr val="tx1"/>
                </a:solidFill>
              </a:rPr>
              <a:t> </a:t>
            </a:r>
            <a:r>
              <a:rPr lang="de-DE" sz="2200" b="1" dirty="0" err="1" smtClean="0">
                <a:solidFill>
                  <a:schemeClr val="tx1"/>
                </a:solidFill>
              </a:rPr>
              <a:t>with</a:t>
            </a:r>
            <a:r>
              <a:rPr lang="de-DE" sz="2200" b="1" dirty="0" smtClean="0">
                <a:solidFill>
                  <a:schemeClr val="tx1"/>
                </a:solidFill>
              </a:rPr>
              <a:t> a </a:t>
            </a:r>
            <a:r>
              <a:rPr lang="de-DE" sz="2200" b="1" dirty="0" err="1" smtClean="0">
                <a:solidFill>
                  <a:schemeClr val="tx1"/>
                </a:solidFill>
              </a:rPr>
              <a:t>court´s</a:t>
            </a:r>
            <a:r>
              <a:rPr lang="de-DE" sz="2200" b="1" dirty="0" smtClean="0">
                <a:solidFill>
                  <a:schemeClr val="tx1"/>
                </a:solidFill>
              </a:rPr>
              <a:t> </a:t>
            </a:r>
            <a:r>
              <a:rPr lang="de-DE" sz="2200" b="1" dirty="0" err="1" smtClean="0">
                <a:solidFill>
                  <a:schemeClr val="tx1"/>
                </a:solidFill>
              </a:rPr>
              <a:t>decision</a:t>
            </a:r>
            <a:r>
              <a:rPr lang="de-DE" sz="2200" b="1" dirty="0" smtClean="0">
                <a:solidFill>
                  <a:schemeClr val="tx1"/>
                </a:solidFill>
              </a:rPr>
              <a:t> </a:t>
            </a:r>
            <a:r>
              <a:rPr lang="de-DE" sz="2200" b="1" dirty="0" err="1" smtClean="0">
                <a:solidFill>
                  <a:schemeClr val="tx1"/>
                </a:solidFill>
              </a:rPr>
              <a:t>making</a:t>
            </a:r>
            <a:r>
              <a:rPr lang="de-DE" sz="2200" b="1" dirty="0" smtClean="0">
                <a:solidFill>
                  <a:schemeClr val="tx1"/>
                </a:solidFill>
              </a:rPr>
              <a:t> </a:t>
            </a:r>
            <a:r>
              <a:rPr lang="de-DE" sz="2200" b="1" dirty="0" err="1" smtClean="0">
                <a:solidFill>
                  <a:schemeClr val="tx1"/>
                </a:solidFill>
              </a:rPr>
              <a:t>authority</a:t>
            </a:r>
            <a:r>
              <a:rPr lang="de-DE" sz="2200" b="1" dirty="0" smtClean="0">
                <a:solidFill>
                  <a:schemeClr val="tx1"/>
                </a:solidFill>
              </a:rPr>
              <a:t>.</a:t>
            </a:r>
          </a:p>
          <a:p>
            <a:pPr lvl="1">
              <a:spcBef>
                <a:spcPts val="0"/>
              </a:spcBef>
            </a:pPr>
            <a:endParaRPr lang="de-DE" sz="2200" b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endParaRPr lang="de-DE" sz="2000" b="1" dirty="0" smtClean="0">
              <a:solidFill>
                <a:schemeClr val="tx1"/>
              </a:solidFill>
            </a:endParaRPr>
          </a:p>
          <a:p>
            <a:endParaRPr lang="de-DE" sz="1800" b="1" dirty="0" smtClean="0">
              <a:solidFill>
                <a:schemeClr val="tx1"/>
              </a:solidFill>
            </a:endParaRPr>
          </a:p>
          <a:p>
            <a:pPr lvl="1"/>
            <a:endParaRPr lang="de-DE" sz="1800" b="1" dirty="0" smtClean="0">
              <a:solidFill>
                <a:schemeClr val="tx1"/>
              </a:solidFill>
            </a:endParaRPr>
          </a:p>
          <a:p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dirty="0" smtClean="0"/>
              <a:t>11th IEEI - Colloquium</a:t>
            </a:r>
          </a:p>
          <a:p>
            <a:r>
              <a:rPr lang="de-DE" dirty="0" err="1" smtClean="0"/>
              <a:t>Prague</a:t>
            </a:r>
            <a:r>
              <a:rPr lang="de-DE" dirty="0" smtClean="0"/>
              <a:t>, May 19 – 21, 2010</a:t>
            </a:r>
            <a:endParaRPr lang="de-DE" b="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8FDA85-716C-466E-A5A5-007CE95C1933}" type="slidenum">
              <a:rPr lang="de-DE" smtClean="0"/>
              <a:pPr/>
              <a:t>17</a:t>
            </a:fld>
            <a:endParaRPr lang="de-DE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750" y="857232"/>
            <a:ext cx="7246938" cy="500066"/>
          </a:xfrm>
        </p:spPr>
        <p:txBody>
          <a:bodyPr/>
          <a:lstStyle/>
          <a:p>
            <a:pPr algn="ctr"/>
            <a:r>
              <a:rPr lang="de-DE" sz="1400" dirty="0" err="1" smtClean="0">
                <a:solidFill>
                  <a:schemeClr val="tx1"/>
                </a:solidFill>
              </a:rPr>
              <a:t>Judicial</a:t>
            </a:r>
            <a:r>
              <a:rPr lang="de-DE" sz="1400" dirty="0" smtClean="0">
                <a:solidFill>
                  <a:schemeClr val="tx1"/>
                </a:solidFill>
              </a:rPr>
              <a:t> Communication in Cross-</a:t>
            </a:r>
            <a:r>
              <a:rPr lang="de-DE" sz="1400" dirty="0" err="1" smtClean="0">
                <a:solidFill>
                  <a:schemeClr val="tx1"/>
                </a:solidFill>
              </a:rPr>
              <a:t>Border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Insolvencies</a:t>
            </a:r>
            <a:r>
              <a:rPr lang="de-DE" sz="1400" dirty="0" smtClean="0">
                <a:solidFill>
                  <a:schemeClr val="tx1"/>
                </a:solidFill>
              </a:rPr>
              <a:t/>
            </a:r>
            <a:br>
              <a:rPr lang="de-DE" sz="1400" dirty="0" smtClean="0">
                <a:solidFill>
                  <a:schemeClr val="tx1"/>
                </a:solidFill>
              </a:rPr>
            </a:br>
            <a:r>
              <a:rPr lang="de-DE" sz="1400" dirty="0" err="1" smtClean="0">
                <a:solidFill>
                  <a:schemeClr val="tx1"/>
                </a:solidFill>
              </a:rPr>
              <a:t>Results</a:t>
            </a:r>
            <a:endParaRPr lang="de-DE" sz="1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750" y="-2928982"/>
            <a:ext cx="8064500" cy="9382170"/>
          </a:xfrm>
        </p:spPr>
        <p:txBody>
          <a:bodyPr anchor="ctr"/>
          <a:lstStyle/>
          <a:p>
            <a:pPr algn="ctr">
              <a:spcBef>
                <a:spcPts val="0"/>
              </a:spcBef>
              <a:buNone/>
            </a:pPr>
            <a:r>
              <a:rPr lang="de-DE" sz="2000" b="1" dirty="0" smtClean="0">
                <a:solidFill>
                  <a:schemeClr val="tx1"/>
                </a:solidFill>
              </a:rPr>
              <a:t>In a </a:t>
            </a:r>
            <a:r>
              <a:rPr lang="de-DE" sz="2000" b="1" dirty="0" err="1" smtClean="0">
                <a:solidFill>
                  <a:schemeClr val="tx1"/>
                </a:solidFill>
              </a:rPr>
              <a:t>protocol</a:t>
            </a:r>
            <a:r>
              <a:rPr lang="de-DE" sz="2000" b="1" dirty="0" smtClean="0">
                <a:solidFill>
                  <a:schemeClr val="tx1"/>
                </a:solidFill>
              </a:rPr>
              <a:t> on </a:t>
            </a:r>
            <a:r>
              <a:rPr lang="de-DE" sz="2000" b="1" dirty="0" err="1" smtClean="0">
                <a:solidFill>
                  <a:schemeClr val="tx1"/>
                </a:solidFill>
              </a:rPr>
              <a:t>court-to-court</a:t>
            </a:r>
            <a:r>
              <a:rPr lang="de-DE" sz="2000" b="1" dirty="0" smtClean="0">
                <a:solidFill>
                  <a:schemeClr val="tx1"/>
                </a:solidFill>
              </a:rPr>
              <a:t> – </a:t>
            </a:r>
            <a:r>
              <a:rPr lang="de-DE" sz="2000" b="1" dirty="0" err="1" smtClean="0">
                <a:solidFill>
                  <a:schemeClr val="tx1"/>
                </a:solidFill>
              </a:rPr>
              <a:t>communication</a:t>
            </a:r>
            <a:r>
              <a:rPr lang="de-DE" sz="2000" b="1" dirty="0" smtClean="0">
                <a:solidFill>
                  <a:schemeClr val="tx1"/>
                </a:solidFill>
              </a:rPr>
              <a:t> </a:t>
            </a:r>
          </a:p>
          <a:p>
            <a:pPr algn="ctr">
              <a:spcBef>
                <a:spcPts val="0"/>
              </a:spcBef>
              <a:buNone/>
            </a:pPr>
            <a:r>
              <a:rPr lang="de-DE" sz="2000" b="1" dirty="0" smtClean="0">
                <a:solidFill>
                  <a:schemeClr val="tx1"/>
                </a:solidFill>
              </a:rPr>
              <a:t>a German </a:t>
            </a:r>
            <a:r>
              <a:rPr lang="de-DE" sz="2000" b="1" dirty="0" err="1" smtClean="0">
                <a:solidFill>
                  <a:schemeClr val="tx1"/>
                </a:solidFill>
              </a:rPr>
              <a:t>insolvency</a:t>
            </a:r>
            <a:r>
              <a:rPr lang="de-DE" sz="2000" b="1" dirty="0" smtClean="0">
                <a:solidFill>
                  <a:schemeClr val="tx1"/>
                </a:solidFill>
              </a:rPr>
              <a:t> </a:t>
            </a:r>
            <a:r>
              <a:rPr lang="de-DE" sz="2000" b="1" dirty="0" err="1" smtClean="0">
                <a:solidFill>
                  <a:schemeClr val="tx1"/>
                </a:solidFill>
              </a:rPr>
              <a:t>court</a:t>
            </a:r>
            <a:r>
              <a:rPr lang="de-DE" sz="2000" b="1" dirty="0" smtClean="0">
                <a:solidFill>
                  <a:schemeClr val="tx1"/>
                </a:solidFill>
              </a:rPr>
              <a:t> </a:t>
            </a:r>
            <a:r>
              <a:rPr lang="de-DE" sz="2000" b="1" dirty="0" err="1" smtClean="0">
                <a:solidFill>
                  <a:schemeClr val="tx1"/>
                </a:solidFill>
              </a:rPr>
              <a:t>can</a:t>
            </a:r>
            <a:r>
              <a:rPr lang="de-DE" sz="2000" b="1" dirty="0" smtClean="0">
                <a:solidFill>
                  <a:schemeClr val="tx1"/>
                </a:solidFill>
              </a:rPr>
              <a:t> </a:t>
            </a:r>
            <a:r>
              <a:rPr lang="de-DE" sz="2000" b="1" dirty="0" err="1" smtClean="0">
                <a:solidFill>
                  <a:schemeClr val="tx1"/>
                </a:solidFill>
              </a:rPr>
              <a:t>agree</a:t>
            </a:r>
            <a:r>
              <a:rPr lang="de-DE" sz="2000" b="1" dirty="0" smtClean="0">
                <a:solidFill>
                  <a:schemeClr val="tx1"/>
                </a:solidFill>
              </a:rPr>
              <a:t> on 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dirty="0" smtClean="0"/>
              <a:t>11th IEEI - Colloquium</a:t>
            </a:r>
          </a:p>
          <a:p>
            <a:r>
              <a:rPr lang="de-DE" dirty="0" err="1" smtClean="0"/>
              <a:t>Prague</a:t>
            </a:r>
            <a:r>
              <a:rPr lang="de-DE" dirty="0" smtClean="0"/>
              <a:t>, May 19 – 21, 2010</a:t>
            </a:r>
            <a:endParaRPr lang="de-DE" b="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8FDA85-716C-466E-A5A5-007CE95C1933}" type="slidenum">
              <a:rPr lang="de-DE" smtClean="0"/>
              <a:pPr/>
              <a:t>18</a:t>
            </a:fld>
            <a:endParaRPr lang="de-DE"/>
          </a:p>
        </p:txBody>
      </p:sp>
      <p:graphicFrame>
        <p:nvGraphicFramePr>
          <p:cNvPr id="6" name="Tabelle 5"/>
          <p:cNvGraphicFramePr>
            <a:graphicFrameLocks noGrp="1"/>
          </p:cNvGraphicFramePr>
          <p:nvPr/>
        </p:nvGraphicFramePr>
        <p:xfrm>
          <a:off x="1" y="2285995"/>
          <a:ext cx="91440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571504"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 err="1" smtClean="0">
                          <a:solidFill>
                            <a:schemeClr val="tx1"/>
                          </a:solidFill>
                        </a:rPr>
                        <a:t>the</a:t>
                      </a:r>
                      <a:r>
                        <a:rPr lang="de-DE" sz="18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800" b="1" dirty="0" err="1" smtClean="0">
                          <a:solidFill>
                            <a:schemeClr val="tx1"/>
                          </a:solidFill>
                        </a:rPr>
                        <a:t>applicability</a:t>
                      </a:r>
                      <a:r>
                        <a:rPr lang="de-DE" sz="18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800" b="1" dirty="0" err="1" smtClean="0">
                          <a:solidFill>
                            <a:schemeClr val="tx1"/>
                          </a:solidFill>
                        </a:rPr>
                        <a:t>of</a:t>
                      </a:r>
                      <a:r>
                        <a:rPr lang="de-DE" sz="18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800" b="1" dirty="0" err="1" smtClean="0">
                          <a:solidFill>
                            <a:schemeClr val="tx1"/>
                          </a:solidFill>
                        </a:rPr>
                        <a:t>Guideline</a:t>
                      </a:r>
                      <a:endParaRPr lang="de-DE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 err="1" smtClean="0">
                          <a:solidFill>
                            <a:schemeClr val="tx1"/>
                          </a:solidFill>
                        </a:rPr>
                        <a:t>the</a:t>
                      </a:r>
                      <a:r>
                        <a:rPr lang="de-DE" sz="18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800" b="1" dirty="0" err="1" smtClean="0">
                          <a:solidFill>
                            <a:schemeClr val="tx1"/>
                          </a:solidFill>
                        </a:rPr>
                        <a:t>modified</a:t>
                      </a:r>
                      <a:r>
                        <a:rPr lang="de-DE" sz="18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800" b="1" dirty="0" err="1" smtClean="0">
                          <a:solidFill>
                            <a:schemeClr val="tx1"/>
                          </a:solidFill>
                        </a:rPr>
                        <a:t>applicability</a:t>
                      </a:r>
                      <a:r>
                        <a:rPr lang="de-DE" sz="18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800" b="1" dirty="0" err="1" smtClean="0">
                          <a:solidFill>
                            <a:schemeClr val="tx1"/>
                          </a:solidFill>
                        </a:rPr>
                        <a:t>of</a:t>
                      </a:r>
                      <a:r>
                        <a:rPr lang="de-DE" sz="18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800" b="1" dirty="0" err="1" smtClean="0">
                          <a:solidFill>
                            <a:schemeClr val="tx1"/>
                          </a:solidFill>
                        </a:rPr>
                        <a:t>Guideline</a:t>
                      </a:r>
                      <a:endParaRPr lang="de-DE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 err="1" smtClean="0">
                          <a:solidFill>
                            <a:schemeClr val="tx1"/>
                          </a:solidFill>
                        </a:rPr>
                        <a:t>the</a:t>
                      </a:r>
                      <a:r>
                        <a:rPr lang="de-DE" sz="1800" b="1" dirty="0" smtClean="0">
                          <a:solidFill>
                            <a:schemeClr val="tx1"/>
                          </a:solidFill>
                        </a:rPr>
                        <a:t> non-</a:t>
                      </a:r>
                      <a:r>
                        <a:rPr lang="de-DE" sz="1800" b="1" dirty="0" err="1" smtClean="0">
                          <a:solidFill>
                            <a:schemeClr val="tx1"/>
                          </a:solidFill>
                        </a:rPr>
                        <a:t>applicability</a:t>
                      </a:r>
                      <a:r>
                        <a:rPr lang="de-DE" sz="18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800" b="1" dirty="0" err="1" smtClean="0">
                          <a:solidFill>
                            <a:schemeClr val="tx1"/>
                          </a:solidFill>
                        </a:rPr>
                        <a:t>of</a:t>
                      </a:r>
                      <a:r>
                        <a:rPr lang="de-DE" sz="18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800" b="1" dirty="0" err="1" smtClean="0">
                          <a:solidFill>
                            <a:schemeClr val="tx1"/>
                          </a:solidFill>
                        </a:rPr>
                        <a:t>Guideline</a:t>
                      </a:r>
                      <a:endParaRPr lang="de-DE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42902"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 smtClean="0"/>
                        <a:t>2</a:t>
                      </a:r>
                      <a:endParaRPr lang="de-DE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 smtClean="0"/>
                        <a:t>4</a:t>
                      </a:r>
                      <a:endParaRPr lang="de-DE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800" b="1" dirty="0"/>
                    </a:p>
                  </a:txBody>
                  <a:tcPr/>
                </a:tc>
              </a:tr>
              <a:tr h="342902"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 smtClean="0"/>
                        <a:t>3</a:t>
                      </a:r>
                      <a:endParaRPr lang="de-DE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 smtClean="0"/>
                        <a:t>7</a:t>
                      </a:r>
                      <a:endParaRPr lang="de-DE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800" b="1" dirty="0"/>
                    </a:p>
                  </a:txBody>
                  <a:tcPr/>
                </a:tc>
              </a:tr>
              <a:tr h="342902"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 smtClean="0"/>
                        <a:t>5</a:t>
                      </a:r>
                      <a:endParaRPr lang="de-DE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 smtClean="0"/>
                        <a:t>8</a:t>
                      </a:r>
                      <a:endParaRPr lang="de-DE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 smtClean="0"/>
                        <a:t>6</a:t>
                      </a:r>
                      <a:endParaRPr lang="de-DE" sz="1800" b="1" dirty="0"/>
                    </a:p>
                  </a:txBody>
                  <a:tcPr/>
                </a:tc>
              </a:tr>
              <a:tr h="342902">
                <a:tc>
                  <a:txBody>
                    <a:bodyPr/>
                    <a:lstStyle/>
                    <a:p>
                      <a:pPr marL="228600" indent="-228600" algn="ctr">
                        <a:buAutoNum type="arabicPlain" startAt="9"/>
                      </a:pPr>
                      <a:r>
                        <a:rPr lang="de-DE" sz="1800" b="1" dirty="0" err="1" smtClean="0"/>
                        <a:t>sentence</a:t>
                      </a:r>
                      <a:r>
                        <a:rPr lang="de-DE" sz="1800" b="1" baseline="0" dirty="0" smtClean="0"/>
                        <a:t> 2 </a:t>
                      </a:r>
                      <a:r>
                        <a:rPr lang="de-DE" sz="1800" b="1" baseline="0" dirty="0" err="1" smtClean="0"/>
                        <a:t>lit</a:t>
                      </a:r>
                      <a:r>
                        <a:rPr lang="de-DE" sz="1800" b="1" baseline="0" dirty="0" smtClean="0"/>
                        <a:t>. (a), (c), (e)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 smtClean="0"/>
                        <a:t>9 </a:t>
                      </a:r>
                      <a:r>
                        <a:rPr lang="de-DE" sz="1800" b="1" dirty="0" err="1" smtClean="0"/>
                        <a:t>sentence</a:t>
                      </a:r>
                      <a:r>
                        <a:rPr lang="de-DE" sz="1800" b="1" dirty="0" smtClean="0"/>
                        <a:t> 2 </a:t>
                      </a:r>
                      <a:r>
                        <a:rPr lang="de-DE" sz="1800" b="1" dirty="0" err="1" smtClean="0"/>
                        <a:t>lit</a:t>
                      </a:r>
                      <a:r>
                        <a:rPr lang="de-DE" sz="1800" b="1" dirty="0" smtClean="0"/>
                        <a:t>. (d)</a:t>
                      </a:r>
                      <a:endParaRPr lang="de-DE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 smtClean="0"/>
                        <a:t>9 </a:t>
                      </a:r>
                      <a:r>
                        <a:rPr lang="de-DE" sz="1800" b="1" dirty="0" err="1" smtClean="0"/>
                        <a:t>sentence</a:t>
                      </a:r>
                      <a:r>
                        <a:rPr lang="de-DE" sz="1800" b="1" dirty="0" smtClean="0"/>
                        <a:t> 2 </a:t>
                      </a:r>
                      <a:r>
                        <a:rPr lang="de-DE" sz="1800" b="1" dirty="0" err="1" smtClean="0"/>
                        <a:t>lit</a:t>
                      </a:r>
                      <a:r>
                        <a:rPr lang="de-DE" sz="1800" b="1" dirty="0" smtClean="0"/>
                        <a:t>. (b)</a:t>
                      </a:r>
                      <a:endParaRPr lang="de-DE" sz="1800" b="1" dirty="0"/>
                    </a:p>
                  </a:txBody>
                  <a:tcPr/>
                </a:tc>
              </a:tr>
              <a:tr h="342902"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 smtClean="0"/>
                        <a:t>10</a:t>
                      </a:r>
                      <a:endParaRPr lang="de-DE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800" b="1" dirty="0"/>
                    </a:p>
                  </a:txBody>
                  <a:tcPr/>
                </a:tc>
              </a:tr>
              <a:tr h="342902"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 smtClean="0"/>
                        <a:t>11</a:t>
                      </a:r>
                      <a:endParaRPr lang="de-DE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 smtClean="0"/>
                        <a:t>12</a:t>
                      </a:r>
                      <a:endParaRPr lang="de-DE" sz="1800" b="1" dirty="0"/>
                    </a:p>
                  </a:txBody>
                  <a:tcPr/>
                </a:tc>
              </a:tr>
              <a:tr h="342902"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 smtClean="0"/>
                        <a:t>13</a:t>
                      </a:r>
                      <a:endParaRPr lang="de-DE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 smtClean="0"/>
                        <a:t>14</a:t>
                      </a:r>
                      <a:endParaRPr lang="de-DE" sz="1800" b="1" dirty="0"/>
                    </a:p>
                  </a:txBody>
                  <a:tcPr/>
                </a:tc>
              </a:tr>
              <a:tr h="342902"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 smtClean="0"/>
                        <a:t>15</a:t>
                      </a:r>
                      <a:endParaRPr lang="de-DE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800" b="1" dirty="0"/>
                    </a:p>
                  </a:txBody>
                  <a:tcPr/>
                </a:tc>
              </a:tr>
              <a:tr h="342902"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 smtClean="0"/>
                        <a:t>16</a:t>
                      </a:r>
                      <a:endParaRPr lang="de-DE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800" b="1" dirty="0"/>
                    </a:p>
                  </a:txBody>
                  <a:tcPr/>
                </a:tc>
              </a:tr>
              <a:tr h="342902"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 smtClean="0"/>
                        <a:t>17</a:t>
                      </a:r>
                      <a:endParaRPr lang="de-DE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8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750" y="857232"/>
            <a:ext cx="7246938" cy="500066"/>
          </a:xfrm>
        </p:spPr>
        <p:txBody>
          <a:bodyPr/>
          <a:lstStyle/>
          <a:p>
            <a:pPr algn="ctr"/>
            <a:r>
              <a:rPr lang="de-DE" sz="1400" dirty="0" err="1" smtClean="0">
                <a:solidFill>
                  <a:schemeClr val="tx1"/>
                </a:solidFill>
              </a:rPr>
              <a:t>Judicial</a:t>
            </a:r>
            <a:r>
              <a:rPr lang="de-DE" sz="1400" dirty="0" smtClean="0">
                <a:solidFill>
                  <a:schemeClr val="tx1"/>
                </a:solidFill>
              </a:rPr>
              <a:t> Communication in Cross-</a:t>
            </a:r>
            <a:r>
              <a:rPr lang="de-DE" sz="1400" dirty="0" err="1" smtClean="0">
                <a:solidFill>
                  <a:schemeClr val="tx1"/>
                </a:solidFill>
              </a:rPr>
              <a:t>Border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Insolvencies</a:t>
            </a:r>
            <a:r>
              <a:rPr lang="de-DE" sz="1400" dirty="0" smtClean="0">
                <a:solidFill>
                  <a:schemeClr val="tx1"/>
                </a:solidFill>
              </a:rPr>
              <a:t/>
            </a:r>
            <a:br>
              <a:rPr lang="de-DE" sz="1400" dirty="0" smtClean="0">
                <a:solidFill>
                  <a:schemeClr val="tx1"/>
                </a:solidFill>
              </a:rPr>
            </a:br>
            <a:r>
              <a:rPr lang="de-DE" sz="1400" dirty="0" err="1" smtClean="0">
                <a:solidFill>
                  <a:schemeClr val="tx1"/>
                </a:solidFill>
              </a:rPr>
              <a:t>Introduction</a:t>
            </a:r>
            <a:endParaRPr lang="de-DE" sz="1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ctr">
              <a:buNone/>
            </a:pPr>
            <a:r>
              <a:rPr lang="de-DE" b="1" dirty="0" smtClean="0">
                <a:solidFill>
                  <a:schemeClr val="tx1"/>
                </a:solidFill>
              </a:rPr>
              <a:t>Cross-</a:t>
            </a:r>
            <a:r>
              <a:rPr lang="de-DE" b="1" dirty="0" err="1" smtClean="0">
                <a:solidFill>
                  <a:schemeClr val="tx1"/>
                </a:solidFill>
              </a:rPr>
              <a:t>Border</a:t>
            </a:r>
            <a:r>
              <a:rPr lang="de-DE" b="1" dirty="0" smtClean="0">
                <a:solidFill>
                  <a:schemeClr val="tx1"/>
                </a:solidFill>
              </a:rPr>
              <a:t> </a:t>
            </a:r>
            <a:r>
              <a:rPr lang="de-DE" b="1" dirty="0" err="1" smtClean="0">
                <a:solidFill>
                  <a:schemeClr val="tx1"/>
                </a:solidFill>
              </a:rPr>
              <a:t>Insolvency</a:t>
            </a:r>
            <a:r>
              <a:rPr lang="de-DE" b="1" dirty="0" smtClean="0">
                <a:solidFill>
                  <a:schemeClr val="tx1"/>
                </a:solidFill>
              </a:rPr>
              <a:t> </a:t>
            </a:r>
            <a:r>
              <a:rPr lang="de-DE" b="1" dirty="0" err="1" smtClean="0">
                <a:solidFill>
                  <a:schemeClr val="tx1"/>
                </a:solidFill>
              </a:rPr>
              <a:t>Proceedings</a:t>
            </a:r>
            <a:r>
              <a:rPr lang="de-DE" b="1" dirty="0" smtClean="0">
                <a:solidFill>
                  <a:schemeClr val="tx1"/>
                </a:solidFill>
              </a:rPr>
              <a:t>: </a:t>
            </a:r>
          </a:p>
          <a:p>
            <a:pPr algn="ctr">
              <a:buNone/>
            </a:pPr>
            <a:endParaRPr lang="de-DE" b="1" dirty="0" smtClean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de-DE" b="1" dirty="0" smtClean="0">
                <a:solidFill>
                  <a:schemeClr val="tx1"/>
                </a:solidFill>
              </a:rPr>
              <a:t>Need </a:t>
            </a:r>
            <a:r>
              <a:rPr lang="de-DE" b="1" dirty="0" err="1" smtClean="0">
                <a:solidFill>
                  <a:schemeClr val="tx1"/>
                </a:solidFill>
              </a:rPr>
              <a:t>for</a:t>
            </a:r>
            <a:r>
              <a:rPr lang="de-DE" b="1" dirty="0" smtClean="0">
                <a:solidFill>
                  <a:schemeClr val="tx1"/>
                </a:solidFill>
              </a:rPr>
              <a:t> </a:t>
            </a:r>
            <a:r>
              <a:rPr lang="de-DE" b="1" dirty="0" err="1" smtClean="0">
                <a:solidFill>
                  <a:schemeClr val="tx1"/>
                </a:solidFill>
              </a:rPr>
              <a:t>Coordination</a:t>
            </a:r>
            <a:endParaRPr lang="de-DE" b="1" dirty="0" smtClean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de-DE" b="1" dirty="0" smtClean="0">
                <a:solidFill>
                  <a:schemeClr val="tx1"/>
                </a:solidFill>
              </a:rPr>
              <a:t>↔</a:t>
            </a:r>
          </a:p>
          <a:p>
            <a:pPr algn="ctr">
              <a:buNone/>
            </a:pPr>
            <a:r>
              <a:rPr lang="de-DE" b="1" dirty="0" smtClean="0">
                <a:solidFill>
                  <a:schemeClr val="tx1"/>
                </a:solidFill>
              </a:rPr>
              <a:t>Lack </a:t>
            </a:r>
            <a:r>
              <a:rPr lang="de-DE" b="1" dirty="0" err="1" smtClean="0">
                <a:solidFill>
                  <a:schemeClr val="tx1"/>
                </a:solidFill>
              </a:rPr>
              <a:t>of</a:t>
            </a:r>
            <a:r>
              <a:rPr lang="de-DE" b="1" dirty="0" smtClean="0">
                <a:solidFill>
                  <a:schemeClr val="tx1"/>
                </a:solidFill>
              </a:rPr>
              <a:t> Time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dirty="0" smtClean="0"/>
              <a:t>11th IEEI - Colloquium</a:t>
            </a:r>
          </a:p>
          <a:p>
            <a:r>
              <a:rPr lang="de-DE" dirty="0" err="1" smtClean="0"/>
              <a:t>Prague</a:t>
            </a:r>
            <a:r>
              <a:rPr lang="de-DE" dirty="0" smtClean="0"/>
              <a:t>, May 19 – 21, 2010</a:t>
            </a:r>
            <a:endParaRPr lang="de-DE" b="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8FDA85-716C-466E-A5A5-007CE95C1933}" type="slidenum">
              <a:rPr lang="de-DE" smtClean="0"/>
              <a:pPr/>
              <a:t>2</a:t>
            </a:fld>
            <a:endParaRPr lang="de-DE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750" y="857232"/>
            <a:ext cx="7246938" cy="500066"/>
          </a:xfrm>
        </p:spPr>
        <p:txBody>
          <a:bodyPr/>
          <a:lstStyle/>
          <a:p>
            <a:pPr algn="ctr"/>
            <a:r>
              <a:rPr lang="de-DE" sz="1400" dirty="0" err="1" smtClean="0">
                <a:solidFill>
                  <a:schemeClr val="tx1"/>
                </a:solidFill>
              </a:rPr>
              <a:t>Judicial</a:t>
            </a:r>
            <a:r>
              <a:rPr lang="de-DE" sz="1400" dirty="0" smtClean="0">
                <a:solidFill>
                  <a:schemeClr val="tx1"/>
                </a:solidFill>
              </a:rPr>
              <a:t> Communication in Cross-</a:t>
            </a:r>
            <a:r>
              <a:rPr lang="de-DE" sz="1400" dirty="0" err="1" smtClean="0">
                <a:solidFill>
                  <a:schemeClr val="tx1"/>
                </a:solidFill>
              </a:rPr>
              <a:t>Border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Insolvencies</a:t>
            </a:r>
            <a:r>
              <a:rPr lang="de-DE" sz="1400" dirty="0" smtClean="0">
                <a:solidFill>
                  <a:schemeClr val="tx1"/>
                </a:solidFill>
              </a:rPr>
              <a:t/>
            </a:r>
            <a:br>
              <a:rPr lang="de-DE" sz="1400" dirty="0" smtClean="0">
                <a:solidFill>
                  <a:schemeClr val="tx1"/>
                </a:solidFill>
              </a:rPr>
            </a:br>
            <a:r>
              <a:rPr lang="de-DE" sz="1400" dirty="0" err="1" smtClean="0">
                <a:solidFill>
                  <a:schemeClr val="tx1"/>
                </a:solidFill>
              </a:rPr>
              <a:t>Introduction</a:t>
            </a:r>
            <a:endParaRPr lang="de-DE" sz="1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750" y="1785926"/>
            <a:ext cx="8064500" cy="4522799"/>
          </a:xfrm>
        </p:spPr>
        <p:txBody>
          <a:bodyPr anchor="ctr"/>
          <a:lstStyle/>
          <a:p>
            <a:r>
              <a:rPr lang="de-DE" sz="2400" b="1" dirty="0" smtClean="0">
                <a:solidFill>
                  <a:schemeClr val="tx1"/>
                </a:solidFill>
              </a:rPr>
              <a:t>Continental Law Regimes: 	</a:t>
            </a:r>
            <a:r>
              <a:rPr lang="de-DE" sz="2400" b="1" dirty="0" err="1" smtClean="0">
                <a:solidFill>
                  <a:schemeClr val="tx1"/>
                </a:solidFill>
              </a:rPr>
              <a:t>Based</a:t>
            </a:r>
            <a:r>
              <a:rPr lang="de-DE" sz="2400" b="1" dirty="0" smtClean="0">
                <a:solidFill>
                  <a:schemeClr val="tx1"/>
                </a:solidFill>
              </a:rPr>
              <a:t> on </a:t>
            </a:r>
            <a:r>
              <a:rPr lang="de-DE" sz="2400" b="1" dirty="0" err="1" smtClean="0">
                <a:solidFill>
                  <a:schemeClr val="tx1"/>
                </a:solidFill>
              </a:rPr>
              <a:t>codified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sz="2400" b="1" dirty="0" err="1" smtClean="0">
                <a:solidFill>
                  <a:schemeClr val="tx1"/>
                </a:solidFill>
              </a:rPr>
              <a:t>laws</a:t>
            </a:r>
            <a:endParaRPr lang="de-DE" sz="2400" b="1" dirty="0" smtClean="0">
              <a:solidFill>
                <a:schemeClr val="tx1"/>
              </a:solidFill>
            </a:endParaRPr>
          </a:p>
          <a:p>
            <a:endParaRPr lang="de-DE" sz="2400" b="1" dirty="0" smtClean="0">
              <a:solidFill>
                <a:schemeClr val="tx1"/>
              </a:solidFill>
            </a:endParaRPr>
          </a:p>
          <a:p>
            <a:r>
              <a:rPr lang="de-DE" sz="2400" b="1" dirty="0" smtClean="0">
                <a:solidFill>
                  <a:schemeClr val="tx1"/>
                </a:solidFill>
              </a:rPr>
              <a:t>EU </a:t>
            </a:r>
            <a:r>
              <a:rPr lang="de-DE" sz="2400" b="1" dirty="0" err="1" smtClean="0">
                <a:solidFill>
                  <a:schemeClr val="tx1"/>
                </a:solidFill>
              </a:rPr>
              <a:t>Insolvency</a:t>
            </a:r>
            <a:r>
              <a:rPr lang="de-DE" sz="2400" b="1" dirty="0" smtClean="0">
                <a:solidFill>
                  <a:schemeClr val="tx1"/>
                </a:solidFill>
              </a:rPr>
              <a:t> Regulation: </a:t>
            </a:r>
          </a:p>
          <a:p>
            <a:pPr>
              <a:buNone/>
            </a:pPr>
            <a:r>
              <a:rPr lang="de-DE" sz="2400" b="1" dirty="0" smtClean="0">
                <a:solidFill>
                  <a:schemeClr val="tx1"/>
                </a:solidFill>
              </a:rPr>
              <a:t>	</a:t>
            </a:r>
            <a:r>
              <a:rPr lang="de-DE" sz="2400" b="1" dirty="0" err="1" smtClean="0">
                <a:solidFill>
                  <a:schemeClr val="tx1"/>
                </a:solidFill>
              </a:rPr>
              <a:t>No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sz="2400" b="1" dirty="0" err="1" smtClean="0">
                <a:solidFill>
                  <a:schemeClr val="tx1"/>
                </a:solidFill>
              </a:rPr>
              <a:t>obligation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sz="2400" b="1" dirty="0" err="1" smtClean="0">
                <a:solidFill>
                  <a:schemeClr val="tx1"/>
                </a:solidFill>
              </a:rPr>
              <a:t>for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sz="2400" b="1" dirty="0" err="1" smtClean="0">
                <a:solidFill>
                  <a:schemeClr val="tx1"/>
                </a:solidFill>
              </a:rPr>
              <a:t>courts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sz="2400" b="1" dirty="0" err="1" smtClean="0">
                <a:solidFill>
                  <a:schemeClr val="tx1"/>
                </a:solidFill>
              </a:rPr>
              <a:t>to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sz="2400" b="1" dirty="0" err="1" smtClean="0">
                <a:solidFill>
                  <a:schemeClr val="tx1"/>
                </a:solidFill>
              </a:rPr>
              <a:t>communicate</a:t>
            </a:r>
            <a:endParaRPr lang="de-DE" sz="2400" b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de-DE" sz="2400" b="1" dirty="0" smtClean="0">
              <a:solidFill>
                <a:schemeClr val="tx1"/>
              </a:solidFill>
            </a:endParaRPr>
          </a:p>
          <a:p>
            <a:r>
              <a:rPr lang="de-DE" sz="2400" b="1" dirty="0" smtClean="0">
                <a:solidFill>
                  <a:schemeClr val="tx1"/>
                </a:solidFill>
              </a:rPr>
              <a:t>Not </a:t>
            </a:r>
            <a:r>
              <a:rPr lang="de-DE" sz="2400" b="1" dirty="0" err="1" smtClean="0">
                <a:solidFill>
                  <a:schemeClr val="tx1"/>
                </a:solidFill>
              </a:rPr>
              <a:t>everything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sz="2400" b="1" dirty="0" err="1" smtClean="0">
                <a:solidFill>
                  <a:schemeClr val="tx1"/>
                </a:solidFill>
              </a:rPr>
              <a:t>that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sz="2400" b="1" dirty="0" err="1" smtClean="0">
                <a:solidFill>
                  <a:schemeClr val="tx1"/>
                </a:solidFill>
              </a:rPr>
              <a:t>is</a:t>
            </a:r>
            <a:r>
              <a:rPr lang="de-DE" sz="2400" b="1" dirty="0" smtClean="0">
                <a:solidFill>
                  <a:schemeClr val="tx1"/>
                </a:solidFill>
              </a:rPr>
              <a:t> not </a:t>
            </a:r>
            <a:r>
              <a:rPr lang="de-DE" sz="2400" b="1" dirty="0" err="1" smtClean="0">
                <a:solidFill>
                  <a:schemeClr val="tx1"/>
                </a:solidFill>
              </a:rPr>
              <a:t>explicitly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sz="2400" b="1" dirty="0" err="1" smtClean="0">
                <a:solidFill>
                  <a:schemeClr val="tx1"/>
                </a:solidFill>
              </a:rPr>
              <a:t>permitted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sz="2400" b="1" dirty="0" err="1" smtClean="0">
                <a:solidFill>
                  <a:schemeClr val="tx1"/>
                </a:solidFill>
              </a:rPr>
              <a:t>is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sz="2400" b="1" dirty="0" err="1" smtClean="0">
                <a:solidFill>
                  <a:schemeClr val="tx1"/>
                </a:solidFill>
              </a:rPr>
              <a:t>inadmissible</a:t>
            </a:r>
            <a:r>
              <a:rPr lang="de-DE" sz="2400" b="1" dirty="0" smtClean="0">
                <a:solidFill>
                  <a:schemeClr val="tx1"/>
                </a:solidFill>
              </a:rPr>
              <a:t>!</a:t>
            </a:r>
          </a:p>
          <a:p>
            <a:endParaRPr lang="de-DE" sz="2400" b="1" dirty="0" smtClean="0">
              <a:solidFill>
                <a:schemeClr val="tx1"/>
              </a:solidFill>
            </a:endParaRPr>
          </a:p>
          <a:p>
            <a:r>
              <a:rPr lang="de-DE" sz="2400" b="1" dirty="0" smtClean="0">
                <a:solidFill>
                  <a:schemeClr val="tx1"/>
                </a:solidFill>
              </a:rPr>
              <a:t>Courts </a:t>
            </a:r>
            <a:r>
              <a:rPr lang="de-DE" sz="2400" b="1" dirty="0" err="1" smtClean="0">
                <a:solidFill>
                  <a:schemeClr val="tx1"/>
                </a:solidFill>
              </a:rPr>
              <a:t>have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sz="2400" b="1" dirty="0" err="1" smtClean="0">
                <a:solidFill>
                  <a:schemeClr val="tx1"/>
                </a:solidFill>
              </a:rPr>
              <a:t>to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sz="2400" b="1" dirty="0" err="1" smtClean="0">
                <a:solidFill>
                  <a:schemeClr val="tx1"/>
                </a:solidFill>
              </a:rPr>
              <a:t>identify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sz="2400" b="1" dirty="0" err="1" smtClean="0">
                <a:solidFill>
                  <a:schemeClr val="tx1"/>
                </a:solidFill>
              </a:rPr>
              <a:t>and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sz="2400" b="1" dirty="0" err="1" smtClean="0">
                <a:solidFill>
                  <a:schemeClr val="tx1"/>
                </a:solidFill>
              </a:rPr>
              <a:t>use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sz="2400" b="1" dirty="0" err="1" smtClean="0">
                <a:solidFill>
                  <a:schemeClr val="tx1"/>
                </a:solidFill>
              </a:rPr>
              <a:t>the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sz="2400" b="1" dirty="0" err="1" smtClean="0">
                <a:solidFill>
                  <a:schemeClr val="tx1"/>
                </a:solidFill>
              </a:rPr>
              <a:t>scope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sz="2400" b="1" dirty="0" err="1" smtClean="0">
                <a:solidFill>
                  <a:schemeClr val="tx1"/>
                </a:solidFill>
              </a:rPr>
              <a:t>for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sz="2400" b="1" dirty="0" err="1" smtClean="0">
                <a:solidFill>
                  <a:schemeClr val="tx1"/>
                </a:solidFill>
              </a:rPr>
              <a:t>communication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sz="2400" b="1" dirty="0" err="1" smtClean="0">
                <a:solidFill>
                  <a:schemeClr val="tx1"/>
                </a:solidFill>
              </a:rPr>
              <a:t>with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sz="2400" b="1" dirty="0" err="1" smtClean="0">
                <a:solidFill>
                  <a:schemeClr val="tx1"/>
                </a:solidFill>
              </a:rPr>
              <a:t>other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sz="2400" b="1" dirty="0" err="1" smtClean="0">
                <a:solidFill>
                  <a:schemeClr val="tx1"/>
                </a:solidFill>
              </a:rPr>
              <a:t>courts</a:t>
            </a:r>
            <a:r>
              <a:rPr lang="de-DE" sz="2400" b="1" dirty="0" smtClean="0">
                <a:solidFill>
                  <a:schemeClr val="tx1"/>
                </a:solidFill>
              </a:rPr>
              <a:t>.</a:t>
            </a:r>
          </a:p>
          <a:p>
            <a:endParaRPr lang="de-DE" sz="2400" b="1" dirty="0">
              <a:solidFill>
                <a:schemeClr val="tx1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dirty="0" smtClean="0"/>
              <a:t>11th IEEI - Colloquium</a:t>
            </a:r>
          </a:p>
          <a:p>
            <a:r>
              <a:rPr lang="de-DE" dirty="0" err="1" smtClean="0"/>
              <a:t>Prague</a:t>
            </a:r>
            <a:r>
              <a:rPr lang="de-DE" dirty="0" smtClean="0"/>
              <a:t>, May 19 – 21, 2010</a:t>
            </a:r>
            <a:endParaRPr lang="de-DE" b="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8FDA85-716C-466E-A5A5-007CE95C1933}" type="slidenum">
              <a:rPr lang="de-DE" smtClean="0"/>
              <a:pPr/>
              <a:t>3</a:t>
            </a:fld>
            <a:endParaRPr lang="de-DE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750" y="857232"/>
            <a:ext cx="7246938" cy="500066"/>
          </a:xfrm>
        </p:spPr>
        <p:txBody>
          <a:bodyPr/>
          <a:lstStyle/>
          <a:p>
            <a:pPr algn="ctr"/>
            <a:r>
              <a:rPr lang="de-DE" sz="1400" dirty="0" err="1" smtClean="0">
                <a:solidFill>
                  <a:schemeClr val="tx1"/>
                </a:solidFill>
              </a:rPr>
              <a:t>Judicial</a:t>
            </a:r>
            <a:r>
              <a:rPr lang="de-DE" sz="1400" dirty="0" smtClean="0">
                <a:solidFill>
                  <a:schemeClr val="tx1"/>
                </a:solidFill>
              </a:rPr>
              <a:t> Communication in Cross-</a:t>
            </a:r>
            <a:r>
              <a:rPr lang="de-DE" sz="1400" dirty="0" err="1" smtClean="0">
                <a:solidFill>
                  <a:schemeClr val="tx1"/>
                </a:solidFill>
              </a:rPr>
              <a:t>Border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Insolvencies</a:t>
            </a:r>
            <a:r>
              <a:rPr lang="de-DE" sz="1400" dirty="0" smtClean="0">
                <a:solidFill>
                  <a:schemeClr val="tx1"/>
                </a:solidFill>
              </a:rPr>
              <a:t/>
            </a:r>
            <a:br>
              <a:rPr lang="de-DE" sz="1400" dirty="0" smtClean="0">
                <a:solidFill>
                  <a:schemeClr val="tx1"/>
                </a:solidFill>
              </a:rPr>
            </a:br>
            <a:r>
              <a:rPr lang="de-DE" sz="1400" dirty="0" err="1" smtClean="0">
                <a:solidFill>
                  <a:schemeClr val="tx1"/>
                </a:solidFill>
              </a:rPr>
              <a:t>Introduction</a:t>
            </a:r>
            <a:endParaRPr lang="de-DE" sz="1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750" y="1785926"/>
            <a:ext cx="8064500" cy="4522799"/>
          </a:xfrm>
        </p:spPr>
        <p:txBody>
          <a:bodyPr anchor="ctr"/>
          <a:lstStyle/>
          <a:p>
            <a:r>
              <a:rPr lang="de-DE" sz="2400" b="1" dirty="0" err="1" smtClean="0">
                <a:solidFill>
                  <a:schemeClr val="tx1"/>
                </a:solidFill>
              </a:rPr>
              <a:t>Procedural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sz="2400" b="1" dirty="0" err="1" smtClean="0">
                <a:solidFill>
                  <a:schemeClr val="tx1"/>
                </a:solidFill>
              </a:rPr>
              <a:t>law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sz="2400" b="1" dirty="0" err="1" smtClean="0">
                <a:solidFill>
                  <a:schemeClr val="tx1"/>
                </a:solidFill>
              </a:rPr>
              <a:t>is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sz="2400" b="1" dirty="0" err="1" smtClean="0">
                <a:solidFill>
                  <a:schemeClr val="tx1"/>
                </a:solidFill>
              </a:rPr>
              <a:t>purposive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sz="2400" b="1" dirty="0" err="1" smtClean="0">
                <a:solidFill>
                  <a:schemeClr val="tx1"/>
                </a:solidFill>
              </a:rPr>
              <a:t>law</a:t>
            </a:r>
            <a:r>
              <a:rPr lang="de-DE" sz="2400" b="1" dirty="0" smtClean="0">
                <a:solidFill>
                  <a:schemeClr val="tx1"/>
                </a:solidFill>
              </a:rPr>
              <a:t>!</a:t>
            </a:r>
          </a:p>
          <a:p>
            <a:endParaRPr lang="de-DE" sz="2400" b="1" dirty="0" smtClean="0">
              <a:solidFill>
                <a:schemeClr val="tx1"/>
              </a:solidFill>
            </a:endParaRPr>
          </a:p>
          <a:p>
            <a:r>
              <a:rPr lang="de-DE" sz="2400" b="1" dirty="0" smtClean="0">
                <a:solidFill>
                  <a:schemeClr val="tx1"/>
                </a:solidFill>
              </a:rPr>
              <a:t>§ 1 </a:t>
            </a:r>
            <a:r>
              <a:rPr lang="de-DE" sz="2400" b="1" dirty="0" err="1" smtClean="0">
                <a:solidFill>
                  <a:schemeClr val="tx1"/>
                </a:solidFill>
              </a:rPr>
              <a:t>Insolvency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sz="2400" b="1" dirty="0" err="1" smtClean="0">
                <a:solidFill>
                  <a:schemeClr val="tx1"/>
                </a:solidFill>
              </a:rPr>
              <a:t>Act</a:t>
            </a:r>
            <a:r>
              <a:rPr lang="de-DE" sz="2400" b="1" dirty="0" smtClean="0">
                <a:solidFill>
                  <a:schemeClr val="tx1"/>
                </a:solidFill>
              </a:rPr>
              <a:t>: 	</a:t>
            </a:r>
            <a:r>
              <a:rPr lang="de-DE" sz="2400" b="1" dirty="0" err="1" smtClean="0">
                <a:solidFill>
                  <a:schemeClr val="tx1"/>
                </a:solidFill>
              </a:rPr>
              <a:t>Satisfaction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sz="2400" b="1" dirty="0" err="1" smtClean="0">
                <a:solidFill>
                  <a:schemeClr val="tx1"/>
                </a:solidFill>
              </a:rPr>
              <a:t>of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sz="2400" b="1" dirty="0" err="1" smtClean="0">
                <a:solidFill>
                  <a:schemeClr val="tx1"/>
                </a:solidFill>
              </a:rPr>
              <a:t>creditors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sz="2400" b="1" dirty="0" err="1" smtClean="0">
                <a:solidFill>
                  <a:schemeClr val="tx1"/>
                </a:solidFill>
              </a:rPr>
              <a:t>as</a:t>
            </a:r>
            <a:r>
              <a:rPr lang="de-DE" sz="2400" b="1" dirty="0" smtClean="0">
                <a:solidFill>
                  <a:schemeClr val="tx1"/>
                </a:solidFill>
              </a:rPr>
              <a:t>  	(InsO)			</a:t>
            </a:r>
            <a:r>
              <a:rPr lang="de-DE" sz="2400" b="1" dirty="0" err="1" smtClean="0">
                <a:solidFill>
                  <a:schemeClr val="tx1"/>
                </a:solidFill>
              </a:rPr>
              <a:t>procedural</a:t>
            </a:r>
            <a:r>
              <a:rPr lang="de-DE" sz="2400" b="1" dirty="0" smtClean="0">
                <a:solidFill>
                  <a:schemeClr val="tx1"/>
                </a:solidFill>
              </a:rPr>
              <a:t>  </a:t>
            </a:r>
            <a:r>
              <a:rPr lang="de-DE" sz="2400" b="1" dirty="0" err="1" smtClean="0">
                <a:solidFill>
                  <a:schemeClr val="tx1"/>
                </a:solidFill>
              </a:rPr>
              <a:t>objective</a:t>
            </a:r>
            <a:endParaRPr lang="de-DE" sz="2400" b="1" dirty="0" smtClean="0">
              <a:solidFill>
                <a:schemeClr val="tx1"/>
              </a:solidFill>
            </a:endParaRPr>
          </a:p>
          <a:p>
            <a:endParaRPr lang="de-DE" sz="2400" b="1" dirty="0" smtClean="0">
              <a:solidFill>
                <a:schemeClr val="tx1"/>
              </a:solidFill>
            </a:endParaRPr>
          </a:p>
          <a:p>
            <a:r>
              <a:rPr lang="de-DE" sz="2400" b="1" dirty="0" smtClean="0">
                <a:solidFill>
                  <a:schemeClr val="tx1"/>
                </a:solidFill>
              </a:rPr>
              <a:t>§ 5 InsO:			ex </a:t>
            </a:r>
            <a:r>
              <a:rPr lang="de-DE" sz="2400" b="1" dirty="0" err="1" smtClean="0">
                <a:solidFill>
                  <a:schemeClr val="tx1"/>
                </a:solidFill>
              </a:rPr>
              <a:t>officio</a:t>
            </a:r>
            <a:r>
              <a:rPr lang="de-DE" sz="2400" b="1" dirty="0" smtClean="0">
                <a:solidFill>
                  <a:schemeClr val="tx1"/>
                </a:solidFill>
              </a:rPr>
              <a:t> – </a:t>
            </a:r>
            <a:r>
              <a:rPr lang="de-DE" sz="2400" b="1" dirty="0" err="1" smtClean="0">
                <a:solidFill>
                  <a:schemeClr val="tx1"/>
                </a:solidFill>
              </a:rPr>
              <a:t>investigation</a:t>
            </a:r>
            <a:endParaRPr lang="de-DE" sz="2400" b="1" dirty="0" smtClean="0">
              <a:solidFill>
                <a:schemeClr val="tx1"/>
              </a:solidFill>
            </a:endParaRPr>
          </a:p>
          <a:p>
            <a:endParaRPr lang="de-DE" sz="2400" b="1" dirty="0" smtClean="0">
              <a:solidFill>
                <a:schemeClr val="tx1"/>
              </a:solidFill>
            </a:endParaRPr>
          </a:p>
          <a:p>
            <a:r>
              <a:rPr lang="de-DE" sz="2400" b="1" dirty="0" smtClean="0">
                <a:solidFill>
                  <a:schemeClr val="tx1"/>
                </a:solidFill>
              </a:rPr>
              <a:t>§ 21 InsO:			</a:t>
            </a:r>
            <a:r>
              <a:rPr lang="de-DE" sz="2000" b="1" dirty="0" smtClean="0">
                <a:solidFill>
                  <a:schemeClr val="tx1"/>
                </a:solidFill>
              </a:rPr>
              <a:t>Court </a:t>
            </a:r>
            <a:r>
              <a:rPr lang="de-DE" sz="2000" b="1" dirty="0" err="1" smtClean="0">
                <a:solidFill>
                  <a:schemeClr val="tx1"/>
                </a:solidFill>
              </a:rPr>
              <a:t>measures</a:t>
            </a:r>
            <a:r>
              <a:rPr lang="de-DE" sz="2000" b="1" dirty="0" smtClean="0">
                <a:solidFill>
                  <a:schemeClr val="tx1"/>
                </a:solidFill>
              </a:rPr>
              <a:t> </a:t>
            </a:r>
            <a:r>
              <a:rPr lang="de-DE" sz="2000" b="1" dirty="0" err="1" smtClean="0">
                <a:solidFill>
                  <a:schemeClr val="tx1"/>
                </a:solidFill>
              </a:rPr>
              <a:t>to</a:t>
            </a:r>
            <a:r>
              <a:rPr lang="de-DE" sz="2000" b="1" dirty="0" smtClean="0">
                <a:solidFill>
                  <a:schemeClr val="tx1"/>
                </a:solidFill>
              </a:rPr>
              <a:t> </a:t>
            </a:r>
            <a:r>
              <a:rPr lang="de-DE" sz="2000" b="1" dirty="0" err="1" smtClean="0">
                <a:solidFill>
                  <a:schemeClr val="tx1"/>
                </a:solidFill>
              </a:rPr>
              <a:t>avoid</a:t>
            </a:r>
            <a:r>
              <a:rPr lang="de-DE" sz="2000" b="1" dirty="0" smtClean="0">
                <a:solidFill>
                  <a:schemeClr val="tx1"/>
                </a:solidFill>
              </a:rPr>
              <a:t> </a:t>
            </a:r>
            <a:r>
              <a:rPr lang="de-DE" sz="2000" b="1" dirty="0" err="1" smtClean="0">
                <a:solidFill>
                  <a:schemeClr val="tx1"/>
                </a:solidFill>
              </a:rPr>
              <a:t>change</a:t>
            </a:r>
            <a:r>
              <a:rPr lang="de-DE" sz="2000" b="1" dirty="0" smtClean="0">
                <a:solidFill>
                  <a:schemeClr val="tx1"/>
                </a:solidFill>
              </a:rPr>
              <a:t> in 				</a:t>
            </a:r>
            <a:r>
              <a:rPr lang="de-DE" sz="2000" b="1" dirty="0" err="1" smtClean="0">
                <a:solidFill>
                  <a:schemeClr val="tx1"/>
                </a:solidFill>
              </a:rPr>
              <a:t>debtor´s</a:t>
            </a:r>
            <a:r>
              <a:rPr lang="de-DE" sz="2000" b="1" dirty="0" smtClean="0">
                <a:solidFill>
                  <a:schemeClr val="tx1"/>
                </a:solidFill>
              </a:rPr>
              <a:t> </a:t>
            </a:r>
            <a:r>
              <a:rPr lang="de-DE" sz="2000" b="1" dirty="0" err="1" smtClean="0">
                <a:solidFill>
                  <a:schemeClr val="tx1"/>
                </a:solidFill>
              </a:rPr>
              <a:t>assets</a:t>
            </a:r>
            <a:r>
              <a:rPr lang="de-DE" sz="2000" b="1" dirty="0" smtClean="0">
                <a:solidFill>
                  <a:schemeClr val="tx1"/>
                </a:solidFill>
              </a:rPr>
              <a:t> </a:t>
            </a:r>
            <a:r>
              <a:rPr lang="de-DE" sz="2000" b="1" dirty="0" err="1" smtClean="0">
                <a:solidFill>
                  <a:schemeClr val="tx1"/>
                </a:solidFill>
              </a:rPr>
              <a:t>to</a:t>
            </a:r>
            <a:r>
              <a:rPr lang="de-DE" sz="2000" b="1" dirty="0" smtClean="0">
                <a:solidFill>
                  <a:schemeClr val="tx1"/>
                </a:solidFill>
              </a:rPr>
              <a:t> </a:t>
            </a:r>
            <a:r>
              <a:rPr lang="de-DE" sz="2000" b="1" dirty="0" err="1" smtClean="0">
                <a:solidFill>
                  <a:schemeClr val="tx1"/>
                </a:solidFill>
              </a:rPr>
              <a:t>the</a:t>
            </a:r>
            <a:r>
              <a:rPr lang="de-DE" sz="2000" b="1" dirty="0" smtClean="0">
                <a:solidFill>
                  <a:schemeClr val="tx1"/>
                </a:solidFill>
              </a:rPr>
              <a:t> </a:t>
            </a:r>
            <a:r>
              <a:rPr lang="de-DE" sz="2000" b="1" dirty="0" err="1" smtClean="0">
                <a:solidFill>
                  <a:schemeClr val="tx1"/>
                </a:solidFill>
              </a:rPr>
              <a:t>detriment</a:t>
            </a:r>
            <a:r>
              <a:rPr lang="de-DE" sz="2000" b="1" dirty="0" smtClean="0">
                <a:solidFill>
                  <a:schemeClr val="tx1"/>
                </a:solidFill>
              </a:rPr>
              <a:t> </a:t>
            </a:r>
            <a:r>
              <a:rPr lang="de-DE" sz="2000" b="1" dirty="0" err="1" smtClean="0">
                <a:solidFill>
                  <a:schemeClr val="tx1"/>
                </a:solidFill>
              </a:rPr>
              <a:t>of</a:t>
            </a:r>
            <a:r>
              <a:rPr lang="de-DE" sz="2000" b="1" dirty="0" smtClean="0">
                <a:solidFill>
                  <a:schemeClr val="tx1"/>
                </a:solidFill>
              </a:rPr>
              <a:t> 				</a:t>
            </a:r>
            <a:r>
              <a:rPr lang="de-DE" sz="2000" b="1" dirty="0" err="1" smtClean="0">
                <a:solidFill>
                  <a:schemeClr val="tx1"/>
                </a:solidFill>
              </a:rPr>
              <a:t>the</a:t>
            </a:r>
            <a:r>
              <a:rPr lang="de-DE" sz="2000" b="1" dirty="0" smtClean="0">
                <a:solidFill>
                  <a:schemeClr val="tx1"/>
                </a:solidFill>
              </a:rPr>
              <a:t> </a:t>
            </a:r>
            <a:r>
              <a:rPr lang="de-DE" sz="2000" b="1" dirty="0" err="1" smtClean="0">
                <a:solidFill>
                  <a:schemeClr val="tx1"/>
                </a:solidFill>
              </a:rPr>
              <a:t>creditors</a:t>
            </a:r>
            <a:r>
              <a:rPr lang="de-DE" sz="2000" b="1" dirty="0" smtClean="0">
                <a:solidFill>
                  <a:schemeClr val="tx1"/>
                </a:solidFill>
              </a:rPr>
              <a:t> </a:t>
            </a:r>
            <a:r>
              <a:rPr lang="de-DE" sz="2000" b="1" dirty="0" err="1" smtClean="0">
                <a:solidFill>
                  <a:schemeClr val="tx1"/>
                </a:solidFill>
              </a:rPr>
              <a:t>until</a:t>
            </a:r>
            <a:r>
              <a:rPr lang="de-DE" sz="2000" b="1" dirty="0" smtClean="0">
                <a:solidFill>
                  <a:schemeClr val="tx1"/>
                </a:solidFill>
              </a:rPr>
              <a:t> </a:t>
            </a:r>
            <a:r>
              <a:rPr lang="de-DE" sz="2000" b="1" dirty="0" err="1" smtClean="0">
                <a:solidFill>
                  <a:schemeClr val="tx1"/>
                </a:solidFill>
              </a:rPr>
              <a:t>decision</a:t>
            </a:r>
            <a:r>
              <a:rPr lang="de-DE" sz="2000" b="1" dirty="0" smtClean="0">
                <a:solidFill>
                  <a:schemeClr val="tx1"/>
                </a:solidFill>
              </a:rPr>
              <a:t> on 				</a:t>
            </a:r>
            <a:r>
              <a:rPr lang="de-DE" sz="2000" b="1" dirty="0" err="1" smtClean="0">
                <a:solidFill>
                  <a:schemeClr val="tx1"/>
                </a:solidFill>
              </a:rPr>
              <a:t>opening</a:t>
            </a:r>
            <a:r>
              <a:rPr lang="de-DE" sz="2000" b="1" dirty="0" smtClean="0">
                <a:solidFill>
                  <a:schemeClr val="tx1"/>
                </a:solidFill>
              </a:rPr>
              <a:t> </a:t>
            </a:r>
            <a:r>
              <a:rPr lang="de-DE" sz="2000" b="1" dirty="0" err="1" smtClean="0">
                <a:solidFill>
                  <a:schemeClr val="tx1"/>
                </a:solidFill>
              </a:rPr>
              <a:t>of</a:t>
            </a:r>
            <a:r>
              <a:rPr lang="de-DE" sz="2000" b="1" dirty="0" smtClean="0">
                <a:solidFill>
                  <a:schemeClr val="tx1"/>
                </a:solidFill>
              </a:rPr>
              <a:t> </a:t>
            </a:r>
            <a:r>
              <a:rPr lang="de-DE" sz="2000" b="1" dirty="0" err="1" smtClean="0">
                <a:solidFill>
                  <a:schemeClr val="tx1"/>
                </a:solidFill>
              </a:rPr>
              <a:t>insolvency</a:t>
            </a:r>
            <a:r>
              <a:rPr lang="de-DE" sz="2000" b="1" dirty="0" smtClean="0">
                <a:solidFill>
                  <a:schemeClr val="tx1"/>
                </a:solidFill>
              </a:rPr>
              <a:t> </a:t>
            </a:r>
            <a:r>
              <a:rPr lang="de-DE" sz="2000" b="1" dirty="0" err="1" smtClean="0">
                <a:solidFill>
                  <a:schemeClr val="tx1"/>
                </a:solidFill>
              </a:rPr>
              <a:t>proceedings</a:t>
            </a:r>
            <a:endParaRPr lang="de-DE" sz="2000" b="1" dirty="0" smtClean="0">
              <a:solidFill>
                <a:schemeClr val="tx1"/>
              </a:solidFill>
            </a:endParaRPr>
          </a:p>
          <a:p>
            <a:endParaRPr lang="de-DE" sz="2400" b="1" dirty="0">
              <a:solidFill>
                <a:schemeClr val="tx1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dirty="0" smtClean="0"/>
              <a:t>11th IEEI - Colloquium</a:t>
            </a:r>
          </a:p>
          <a:p>
            <a:r>
              <a:rPr lang="de-DE" dirty="0" err="1" smtClean="0"/>
              <a:t>Prague</a:t>
            </a:r>
            <a:r>
              <a:rPr lang="de-DE" dirty="0" smtClean="0"/>
              <a:t>, May 19 – 21, 2010</a:t>
            </a:r>
            <a:endParaRPr lang="de-DE" b="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8FDA85-716C-466E-A5A5-007CE95C1933}" type="slidenum">
              <a:rPr lang="de-DE" smtClean="0"/>
              <a:pPr/>
              <a:t>4</a:t>
            </a:fld>
            <a:endParaRPr lang="de-DE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750" y="857232"/>
            <a:ext cx="7246938" cy="500066"/>
          </a:xfrm>
        </p:spPr>
        <p:txBody>
          <a:bodyPr/>
          <a:lstStyle/>
          <a:p>
            <a:pPr algn="ctr"/>
            <a:r>
              <a:rPr lang="de-DE" sz="1400" dirty="0" err="1" smtClean="0">
                <a:solidFill>
                  <a:schemeClr val="tx1"/>
                </a:solidFill>
              </a:rPr>
              <a:t>Judicial</a:t>
            </a:r>
            <a:r>
              <a:rPr lang="de-DE" sz="1400" dirty="0" smtClean="0">
                <a:solidFill>
                  <a:schemeClr val="tx1"/>
                </a:solidFill>
              </a:rPr>
              <a:t> Communication in Cross-</a:t>
            </a:r>
            <a:r>
              <a:rPr lang="de-DE" sz="1400" dirty="0" err="1" smtClean="0">
                <a:solidFill>
                  <a:schemeClr val="tx1"/>
                </a:solidFill>
              </a:rPr>
              <a:t>Border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Insolvencies</a:t>
            </a:r>
            <a:r>
              <a:rPr lang="de-DE" sz="1400" dirty="0" smtClean="0">
                <a:solidFill>
                  <a:schemeClr val="tx1"/>
                </a:solidFill>
              </a:rPr>
              <a:t/>
            </a:r>
            <a:br>
              <a:rPr lang="de-DE" sz="1400" dirty="0" smtClean="0">
                <a:solidFill>
                  <a:schemeClr val="tx1"/>
                </a:solidFill>
              </a:rPr>
            </a:br>
            <a:r>
              <a:rPr lang="de-DE" sz="1400" dirty="0" err="1" smtClean="0">
                <a:solidFill>
                  <a:schemeClr val="tx1"/>
                </a:solidFill>
              </a:rPr>
              <a:t>Results</a:t>
            </a:r>
            <a:endParaRPr lang="de-DE" sz="1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750" y="1357298"/>
            <a:ext cx="8064500" cy="4951427"/>
          </a:xfrm>
        </p:spPr>
        <p:txBody>
          <a:bodyPr anchor="ctr"/>
          <a:lstStyle/>
          <a:p>
            <a:pPr algn="ctr">
              <a:buNone/>
            </a:pPr>
            <a:r>
              <a:rPr lang="de-DE" b="1" u="sng" dirty="0" smtClean="0">
                <a:solidFill>
                  <a:schemeClr val="tx1"/>
                </a:solidFill>
              </a:rPr>
              <a:t>ALI/III - </a:t>
            </a:r>
            <a:r>
              <a:rPr lang="de-DE" b="1" u="sng" dirty="0" err="1" smtClean="0">
                <a:solidFill>
                  <a:schemeClr val="tx1"/>
                </a:solidFill>
              </a:rPr>
              <a:t>Guidelines</a:t>
            </a:r>
            <a:r>
              <a:rPr lang="de-DE" b="1" u="sng" dirty="0" smtClean="0">
                <a:solidFill>
                  <a:schemeClr val="tx1"/>
                </a:solidFill>
              </a:rPr>
              <a:t> 2, 3</a:t>
            </a:r>
          </a:p>
          <a:p>
            <a:endParaRPr lang="de-DE" sz="2400" b="1" u="sng" dirty="0" smtClean="0">
              <a:solidFill>
                <a:schemeClr val="tx1"/>
              </a:solidFill>
            </a:endParaRPr>
          </a:p>
          <a:p>
            <a:r>
              <a:rPr lang="de-DE" sz="2400" b="1" dirty="0" err="1" smtClean="0">
                <a:solidFill>
                  <a:schemeClr val="tx1"/>
                </a:solidFill>
              </a:rPr>
              <a:t>Compatible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sz="2400" b="1" dirty="0" err="1" smtClean="0">
                <a:solidFill>
                  <a:schemeClr val="tx1"/>
                </a:solidFill>
              </a:rPr>
              <a:t>with</a:t>
            </a:r>
            <a:r>
              <a:rPr lang="de-DE" sz="2400" b="1" dirty="0" smtClean="0">
                <a:solidFill>
                  <a:schemeClr val="tx1"/>
                </a:solidFill>
              </a:rPr>
              <a:t> German </a:t>
            </a:r>
            <a:r>
              <a:rPr lang="de-DE" sz="2400" b="1" dirty="0" err="1" smtClean="0">
                <a:solidFill>
                  <a:schemeClr val="tx1"/>
                </a:solidFill>
              </a:rPr>
              <a:t>law</a:t>
            </a:r>
            <a:endParaRPr lang="de-DE" sz="2400" b="1" dirty="0" smtClean="0">
              <a:solidFill>
                <a:schemeClr val="tx1"/>
              </a:solidFill>
            </a:endParaRPr>
          </a:p>
          <a:p>
            <a:endParaRPr lang="de-DE" sz="2400" b="1" dirty="0" smtClean="0">
              <a:solidFill>
                <a:schemeClr val="tx1"/>
              </a:solidFill>
            </a:endParaRPr>
          </a:p>
          <a:p>
            <a:r>
              <a:rPr lang="de-DE" sz="2400" b="1" dirty="0" smtClean="0">
                <a:solidFill>
                  <a:schemeClr val="tx1"/>
                </a:solidFill>
              </a:rPr>
              <a:t>Basis: 	§ 5 InsO (ex </a:t>
            </a:r>
            <a:r>
              <a:rPr lang="de-DE" sz="2400" b="1" dirty="0" err="1" smtClean="0">
                <a:solidFill>
                  <a:schemeClr val="tx1"/>
                </a:solidFill>
              </a:rPr>
              <a:t>officio</a:t>
            </a:r>
            <a:r>
              <a:rPr lang="de-DE" sz="2400" b="1" dirty="0" smtClean="0">
                <a:solidFill>
                  <a:schemeClr val="tx1"/>
                </a:solidFill>
              </a:rPr>
              <a:t> - </a:t>
            </a:r>
            <a:r>
              <a:rPr lang="de-DE" sz="2400" b="1" dirty="0" err="1" smtClean="0">
                <a:solidFill>
                  <a:schemeClr val="tx1"/>
                </a:solidFill>
              </a:rPr>
              <a:t>duty</a:t>
            </a:r>
            <a:r>
              <a:rPr lang="de-DE" sz="2400" b="1" dirty="0" smtClean="0">
                <a:solidFill>
                  <a:schemeClr val="tx1"/>
                </a:solidFill>
              </a:rPr>
              <a:t>)</a:t>
            </a:r>
          </a:p>
          <a:p>
            <a:pPr lvl="4">
              <a:buNone/>
            </a:pPr>
            <a:r>
              <a:rPr lang="de-DE" sz="2400" b="1" dirty="0" smtClean="0"/>
              <a:t>Wide </a:t>
            </a:r>
            <a:r>
              <a:rPr lang="de-DE" sz="2400" b="1" dirty="0" err="1" smtClean="0"/>
              <a:t>discretion</a:t>
            </a:r>
            <a:endParaRPr lang="de-DE" sz="2400" b="1" dirty="0" smtClean="0"/>
          </a:p>
          <a:p>
            <a:pPr lvl="4">
              <a:buNone/>
            </a:pPr>
            <a:endParaRPr lang="de-DE" sz="2400" b="1" dirty="0" smtClean="0">
              <a:solidFill>
                <a:schemeClr val="tx1"/>
              </a:solidFill>
            </a:endParaRPr>
          </a:p>
          <a:p>
            <a:r>
              <a:rPr lang="de-DE" sz="2400" b="1" dirty="0" smtClean="0">
                <a:solidFill>
                  <a:schemeClr val="tx1"/>
                </a:solidFill>
              </a:rPr>
              <a:t>Ex </a:t>
            </a:r>
            <a:r>
              <a:rPr lang="de-DE" sz="2400" b="1" dirty="0" err="1" smtClean="0">
                <a:solidFill>
                  <a:schemeClr val="tx1"/>
                </a:solidFill>
              </a:rPr>
              <a:t>officio</a:t>
            </a:r>
            <a:r>
              <a:rPr lang="de-DE" sz="2400" b="1" dirty="0" smtClean="0">
                <a:solidFill>
                  <a:schemeClr val="tx1"/>
                </a:solidFill>
              </a:rPr>
              <a:t> – </a:t>
            </a:r>
            <a:r>
              <a:rPr lang="de-DE" sz="2400" b="1" dirty="0" err="1" smtClean="0">
                <a:solidFill>
                  <a:schemeClr val="tx1"/>
                </a:solidFill>
              </a:rPr>
              <a:t>principle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sz="2400" b="1" dirty="0" err="1" smtClean="0">
                <a:solidFill>
                  <a:schemeClr val="tx1"/>
                </a:solidFill>
              </a:rPr>
              <a:t>can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sz="2400" b="1" dirty="0" err="1" smtClean="0">
                <a:solidFill>
                  <a:schemeClr val="tx1"/>
                </a:solidFill>
              </a:rPr>
              <a:t>include</a:t>
            </a:r>
            <a:r>
              <a:rPr lang="de-DE" sz="2400" b="1" dirty="0" smtClean="0">
                <a:solidFill>
                  <a:schemeClr val="tx1"/>
                </a:solidFill>
              </a:rPr>
              <a:t> an </a:t>
            </a:r>
            <a:r>
              <a:rPr lang="de-DE" sz="2400" b="1" u="sng" dirty="0" err="1" smtClean="0">
                <a:solidFill>
                  <a:schemeClr val="tx1"/>
                </a:solidFill>
              </a:rPr>
              <a:t>obligation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sz="2400" b="1" dirty="0" err="1" smtClean="0">
                <a:solidFill>
                  <a:schemeClr val="tx1"/>
                </a:solidFill>
              </a:rPr>
              <a:t>to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sz="2400" b="1" dirty="0" err="1" smtClean="0">
                <a:solidFill>
                  <a:schemeClr val="tx1"/>
                </a:solidFill>
              </a:rPr>
              <a:t>initiate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sz="2400" b="1" dirty="0" err="1" smtClean="0">
                <a:solidFill>
                  <a:schemeClr val="tx1"/>
                </a:solidFill>
              </a:rPr>
              <a:t>communication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sz="2400" b="1" dirty="0" err="1" smtClean="0">
                <a:solidFill>
                  <a:schemeClr val="tx1"/>
                </a:solidFill>
              </a:rPr>
              <a:t>to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sz="2400" b="1" dirty="0" err="1" smtClean="0">
                <a:solidFill>
                  <a:schemeClr val="tx1"/>
                </a:solidFill>
              </a:rPr>
              <a:t>gather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sz="2400" b="1" dirty="0" err="1" smtClean="0">
                <a:solidFill>
                  <a:schemeClr val="tx1"/>
                </a:solidFill>
              </a:rPr>
              <a:t>information</a:t>
            </a:r>
            <a:r>
              <a:rPr lang="de-DE" sz="2400" b="1" dirty="0" smtClean="0">
                <a:solidFill>
                  <a:schemeClr val="tx1"/>
                </a:solidFill>
              </a:rPr>
              <a:t>, </a:t>
            </a:r>
            <a:r>
              <a:rPr lang="de-DE" sz="2400" b="1" dirty="0" err="1" smtClean="0">
                <a:solidFill>
                  <a:schemeClr val="tx1"/>
                </a:solidFill>
              </a:rPr>
              <a:t>eg</a:t>
            </a:r>
            <a:r>
              <a:rPr lang="de-DE" sz="2400" b="1" dirty="0" smtClean="0">
                <a:solidFill>
                  <a:schemeClr val="tx1"/>
                </a:solidFill>
              </a:rPr>
              <a:t>. </a:t>
            </a:r>
            <a:r>
              <a:rPr lang="de-DE" sz="2400" b="1" dirty="0" err="1" smtClean="0">
                <a:solidFill>
                  <a:schemeClr val="tx1"/>
                </a:solidFill>
              </a:rPr>
              <a:t>concerning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sz="2400" b="1" dirty="0" err="1" smtClean="0">
                <a:solidFill>
                  <a:schemeClr val="tx1"/>
                </a:solidFill>
              </a:rPr>
              <a:t>the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sz="2400" b="1" dirty="0" err="1" smtClean="0">
                <a:solidFill>
                  <a:schemeClr val="tx1"/>
                </a:solidFill>
              </a:rPr>
              <a:t>assets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sz="2400" b="1" dirty="0" err="1" smtClean="0">
                <a:solidFill>
                  <a:schemeClr val="tx1"/>
                </a:solidFill>
              </a:rPr>
              <a:t>of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sz="2400" b="1" dirty="0" err="1" smtClean="0">
                <a:solidFill>
                  <a:schemeClr val="tx1"/>
                </a:solidFill>
              </a:rPr>
              <a:t>the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sz="2400" b="1" dirty="0" err="1" smtClean="0">
                <a:solidFill>
                  <a:schemeClr val="tx1"/>
                </a:solidFill>
              </a:rPr>
              <a:t>debtor</a:t>
            </a:r>
            <a:r>
              <a:rPr lang="de-DE" sz="2400" b="1" dirty="0" smtClean="0">
                <a:solidFill>
                  <a:schemeClr val="tx1"/>
                </a:solidFill>
              </a:rPr>
              <a:t>.</a:t>
            </a:r>
            <a:endParaRPr lang="de-DE" sz="2400" b="1" dirty="0">
              <a:solidFill>
                <a:schemeClr val="tx1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dirty="0" smtClean="0"/>
              <a:t>11th IEEI - Colloquium</a:t>
            </a:r>
          </a:p>
          <a:p>
            <a:r>
              <a:rPr lang="de-DE" dirty="0" err="1" smtClean="0"/>
              <a:t>Prague</a:t>
            </a:r>
            <a:r>
              <a:rPr lang="de-DE" dirty="0" smtClean="0"/>
              <a:t>, May 19 – 21, 2010</a:t>
            </a:r>
            <a:endParaRPr lang="de-DE" b="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8FDA85-716C-466E-A5A5-007CE95C1933}" type="slidenum">
              <a:rPr lang="de-DE" smtClean="0"/>
              <a:pPr/>
              <a:t>5</a:t>
            </a:fld>
            <a:endParaRPr lang="de-DE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750" y="857232"/>
            <a:ext cx="7246938" cy="500066"/>
          </a:xfrm>
        </p:spPr>
        <p:txBody>
          <a:bodyPr/>
          <a:lstStyle/>
          <a:p>
            <a:pPr algn="ctr"/>
            <a:r>
              <a:rPr lang="de-DE" sz="1400" dirty="0" err="1" smtClean="0">
                <a:solidFill>
                  <a:schemeClr val="tx1"/>
                </a:solidFill>
              </a:rPr>
              <a:t>Judicial</a:t>
            </a:r>
            <a:r>
              <a:rPr lang="de-DE" sz="1400" dirty="0" smtClean="0">
                <a:solidFill>
                  <a:schemeClr val="tx1"/>
                </a:solidFill>
              </a:rPr>
              <a:t> Communication in Cross-</a:t>
            </a:r>
            <a:r>
              <a:rPr lang="de-DE" sz="1400" dirty="0" err="1" smtClean="0">
                <a:solidFill>
                  <a:schemeClr val="tx1"/>
                </a:solidFill>
              </a:rPr>
              <a:t>Border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Insolvencies</a:t>
            </a:r>
            <a:r>
              <a:rPr lang="de-DE" sz="1400" dirty="0" smtClean="0">
                <a:solidFill>
                  <a:schemeClr val="tx1"/>
                </a:solidFill>
              </a:rPr>
              <a:t/>
            </a:r>
            <a:br>
              <a:rPr lang="de-DE" sz="1400" dirty="0" smtClean="0">
                <a:solidFill>
                  <a:schemeClr val="tx1"/>
                </a:solidFill>
              </a:rPr>
            </a:br>
            <a:r>
              <a:rPr lang="de-DE" sz="1400" dirty="0" err="1" smtClean="0">
                <a:solidFill>
                  <a:schemeClr val="tx1"/>
                </a:solidFill>
              </a:rPr>
              <a:t>Results</a:t>
            </a:r>
            <a:endParaRPr lang="de-DE" sz="1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750" y="1357298"/>
            <a:ext cx="8064500" cy="4951427"/>
          </a:xfrm>
        </p:spPr>
        <p:txBody>
          <a:bodyPr anchor="ctr"/>
          <a:lstStyle/>
          <a:p>
            <a:pPr>
              <a:buNone/>
            </a:pPr>
            <a:r>
              <a:rPr lang="de-DE" sz="2400" b="1" u="sng" dirty="0" smtClean="0">
                <a:solidFill>
                  <a:schemeClr val="tx1"/>
                </a:solidFill>
              </a:rPr>
              <a:t>Problem </a:t>
            </a:r>
            <a:r>
              <a:rPr lang="de-DE" sz="2400" b="1" u="sng" dirty="0" err="1" smtClean="0">
                <a:solidFill>
                  <a:schemeClr val="tx1"/>
                </a:solidFill>
              </a:rPr>
              <a:t>of</a:t>
            </a:r>
            <a:r>
              <a:rPr lang="de-DE" sz="2400" b="1" u="sng" dirty="0" smtClean="0">
                <a:solidFill>
                  <a:schemeClr val="tx1"/>
                </a:solidFill>
              </a:rPr>
              <a:t> </a:t>
            </a:r>
            <a:r>
              <a:rPr lang="de-DE" sz="2400" b="1" u="sng" dirty="0" err="1" smtClean="0">
                <a:solidFill>
                  <a:schemeClr val="tx1"/>
                </a:solidFill>
              </a:rPr>
              <a:t>first</a:t>
            </a:r>
            <a:r>
              <a:rPr lang="de-DE" sz="2400" b="1" u="sng" dirty="0" smtClean="0">
                <a:solidFill>
                  <a:schemeClr val="tx1"/>
                </a:solidFill>
              </a:rPr>
              <a:t> </a:t>
            </a:r>
            <a:r>
              <a:rPr lang="de-DE" sz="2400" b="1" u="sng" dirty="0" err="1" smtClean="0">
                <a:solidFill>
                  <a:schemeClr val="tx1"/>
                </a:solidFill>
              </a:rPr>
              <a:t>contact</a:t>
            </a:r>
            <a:r>
              <a:rPr lang="de-DE" sz="2400" b="1" dirty="0" smtClean="0">
                <a:solidFill>
                  <a:schemeClr val="tx1"/>
                </a:solidFill>
              </a:rPr>
              <a:t>:</a:t>
            </a:r>
          </a:p>
          <a:p>
            <a:endParaRPr lang="de-DE" sz="2400" b="1" dirty="0" smtClean="0">
              <a:solidFill>
                <a:schemeClr val="tx1"/>
              </a:solidFill>
            </a:endParaRPr>
          </a:p>
          <a:p>
            <a:r>
              <a:rPr lang="de-DE" sz="2400" b="1" dirty="0" smtClean="0">
                <a:solidFill>
                  <a:schemeClr val="tx1"/>
                </a:solidFill>
              </a:rPr>
              <a:t>European </a:t>
            </a:r>
            <a:r>
              <a:rPr lang="de-DE" sz="2400" b="1" dirty="0" err="1" smtClean="0">
                <a:solidFill>
                  <a:schemeClr val="tx1"/>
                </a:solidFill>
              </a:rPr>
              <a:t>Judicial</a:t>
            </a:r>
            <a:r>
              <a:rPr lang="de-DE" sz="2400" b="1" dirty="0" smtClean="0">
                <a:solidFill>
                  <a:schemeClr val="tx1"/>
                </a:solidFill>
              </a:rPr>
              <a:t> Atlas</a:t>
            </a:r>
          </a:p>
          <a:p>
            <a:pPr lvl="1">
              <a:buNone/>
            </a:pPr>
            <a:r>
              <a:rPr lang="de-DE" sz="1200" b="1" dirty="0" smtClean="0">
                <a:solidFill>
                  <a:schemeClr val="tx1"/>
                </a:solidFill>
              </a:rPr>
              <a:t>	</a:t>
            </a:r>
            <a:r>
              <a:rPr lang="de-DE" sz="1800" b="1" dirty="0" smtClean="0">
                <a:solidFill>
                  <a:schemeClr val="tx1"/>
                </a:solidFill>
                <a:hlinkClick r:id="rId2"/>
              </a:rPr>
              <a:t>http://ec.europa.eu/justice_home/judicialatlascivil/html/cc_searchmunicipality_en.jsp#statePage0</a:t>
            </a:r>
            <a:endParaRPr lang="de-DE" sz="1800" b="1" dirty="0" smtClean="0">
              <a:solidFill>
                <a:schemeClr val="tx1"/>
              </a:solidFill>
            </a:endParaRPr>
          </a:p>
          <a:p>
            <a:pPr lvl="1">
              <a:buNone/>
            </a:pPr>
            <a:endParaRPr lang="de-DE" sz="1800" b="1" dirty="0" smtClean="0">
              <a:solidFill>
                <a:schemeClr val="tx1"/>
              </a:solidFill>
            </a:endParaRPr>
          </a:p>
          <a:p>
            <a:r>
              <a:rPr lang="de-DE" sz="2400" b="1" dirty="0" smtClean="0">
                <a:solidFill>
                  <a:schemeClr val="tx1"/>
                </a:solidFill>
              </a:rPr>
              <a:t>Court </a:t>
            </a:r>
            <a:r>
              <a:rPr lang="de-DE" sz="2400" b="1" dirty="0" err="1" smtClean="0">
                <a:solidFill>
                  <a:schemeClr val="tx1"/>
                </a:solidFill>
              </a:rPr>
              <a:t>Adress</a:t>
            </a:r>
            <a:r>
              <a:rPr lang="de-DE" sz="2400" b="1" dirty="0" smtClean="0">
                <a:solidFill>
                  <a:schemeClr val="tx1"/>
                </a:solidFill>
              </a:rPr>
              <a:t> Data Base Germany</a:t>
            </a:r>
          </a:p>
          <a:p>
            <a:pPr lvl="1">
              <a:buNone/>
            </a:pPr>
            <a:r>
              <a:rPr lang="de-DE" sz="2400" b="1" dirty="0" smtClean="0">
                <a:solidFill>
                  <a:schemeClr val="tx1"/>
                </a:solidFill>
              </a:rPr>
              <a:t>	</a:t>
            </a:r>
            <a:r>
              <a:rPr lang="de-DE" sz="2400" b="1" dirty="0" err="1" smtClean="0">
                <a:solidFill>
                  <a:schemeClr val="tx1"/>
                </a:solidFill>
              </a:rPr>
              <a:t>Ministry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sz="2400" b="1" dirty="0" err="1" smtClean="0">
                <a:solidFill>
                  <a:schemeClr val="tx1"/>
                </a:solidFill>
              </a:rPr>
              <a:t>of</a:t>
            </a:r>
            <a:r>
              <a:rPr lang="de-DE" sz="2400" b="1" dirty="0" smtClean="0">
                <a:solidFill>
                  <a:schemeClr val="tx1"/>
                </a:solidFill>
              </a:rPr>
              <a:t> Justice </a:t>
            </a:r>
            <a:r>
              <a:rPr lang="de-DE" sz="2400" b="1" dirty="0" err="1" smtClean="0">
                <a:solidFill>
                  <a:schemeClr val="tx1"/>
                </a:solidFill>
              </a:rPr>
              <a:t>of</a:t>
            </a:r>
            <a:r>
              <a:rPr lang="de-DE" sz="2400" b="1" dirty="0" smtClean="0">
                <a:solidFill>
                  <a:schemeClr val="tx1"/>
                </a:solidFill>
              </a:rPr>
              <a:t> North Rhine – </a:t>
            </a:r>
            <a:r>
              <a:rPr lang="de-DE" sz="2400" b="1" dirty="0" err="1" smtClean="0">
                <a:solidFill>
                  <a:schemeClr val="tx1"/>
                </a:solidFill>
              </a:rPr>
              <a:t>Westphalia</a:t>
            </a:r>
            <a:endParaRPr lang="de-DE" sz="2400" b="1" dirty="0" smtClean="0">
              <a:solidFill>
                <a:schemeClr val="tx1"/>
              </a:solidFill>
            </a:endParaRPr>
          </a:p>
          <a:p>
            <a:pPr lvl="1">
              <a:buNone/>
            </a:pPr>
            <a:r>
              <a:rPr lang="de-DE" sz="1800" b="1" dirty="0" smtClean="0">
                <a:solidFill>
                  <a:schemeClr val="tx1"/>
                </a:solidFill>
              </a:rPr>
              <a:t>	</a:t>
            </a:r>
            <a:r>
              <a:rPr lang="de-DE" sz="1800" b="1" u="sng" dirty="0" smtClean="0">
                <a:hlinkClick r:id="rId3"/>
              </a:rPr>
              <a:t> http://www.justizadressen.nrw.de/og.php?MD=nrw</a:t>
            </a:r>
            <a:endParaRPr lang="de-DE" sz="1800" b="1" dirty="0" smtClean="0">
              <a:solidFill>
                <a:schemeClr val="tx1"/>
              </a:solidFill>
            </a:endParaRPr>
          </a:p>
          <a:p>
            <a:pPr lvl="1">
              <a:buNone/>
            </a:pPr>
            <a:r>
              <a:rPr lang="de-DE" sz="2400" b="1" dirty="0" smtClean="0">
                <a:solidFill>
                  <a:schemeClr val="tx1"/>
                </a:solidFill>
              </a:rPr>
              <a:t>	</a:t>
            </a:r>
          </a:p>
          <a:p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dirty="0" smtClean="0"/>
              <a:t>11th IEEI - Colloquium</a:t>
            </a:r>
          </a:p>
          <a:p>
            <a:r>
              <a:rPr lang="de-DE" dirty="0" err="1" smtClean="0"/>
              <a:t>Prague</a:t>
            </a:r>
            <a:r>
              <a:rPr lang="de-DE" dirty="0" smtClean="0"/>
              <a:t>, May 19 – 21, 2010</a:t>
            </a:r>
            <a:endParaRPr lang="de-DE" b="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8FDA85-716C-466E-A5A5-007CE95C1933}" type="slidenum">
              <a:rPr lang="de-DE" smtClean="0"/>
              <a:pPr/>
              <a:t>6</a:t>
            </a:fld>
            <a:endParaRPr lang="de-DE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750" y="857232"/>
            <a:ext cx="7246938" cy="500066"/>
          </a:xfrm>
        </p:spPr>
        <p:txBody>
          <a:bodyPr/>
          <a:lstStyle/>
          <a:p>
            <a:pPr algn="ctr"/>
            <a:r>
              <a:rPr lang="de-DE" sz="1400" dirty="0" err="1" smtClean="0">
                <a:solidFill>
                  <a:schemeClr val="tx1"/>
                </a:solidFill>
              </a:rPr>
              <a:t>Judicial</a:t>
            </a:r>
            <a:r>
              <a:rPr lang="de-DE" sz="1400" dirty="0" smtClean="0">
                <a:solidFill>
                  <a:schemeClr val="tx1"/>
                </a:solidFill>
              </a:rPr>
              <a:t> Communication in Cross-</a:t>
            </a:r>
            <a:r>
              <a:rPr lang="de-DE" sz="1400" dirty="0" err="1" smtClean="0">
                <a:solidFill>
                  <a:schemeClr val="tx1"/>
                </a:solidFill>
              </a:rPr>
              <a:t>Border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Insolvencies</a:t>
            </a:r>
            <a:r>
              <a:rPr lang="de-DE" sz="1400" dirty="0" smtClean="0">
                <a:solidFill>
                  <a:schemeClr val="tx1"/>
                </a:solidFill>
              </a:rPr>
              <a:t/>
            </a:r>
            <a:br>
              <a:rPr lang="de-DE" sz="1400" dirty="0" smtClean="0">
                <a:solidFill>
                  <a:schemeClr val="tx1"/>
                </a:solidFill>
              </a:rPr>
            </a:br>
            <a:r>
              <a:rPr lang="de-DE" sz="1400" dirty="0" err="1" smtClean="0">
                <a:solidFill>
                  <a:schemeClr val="tx1"/>
                </a:solidFill>
              </a:rPr>
              <a:t>Results</a:t>
            </a:r>
            <a:endParaRPr lang="de-DE" sz="1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750" y="1357298"/>
            <a:ext cx="8064500" cy="4951427"/>
          </a:xfrm>
        </p:spPr>
        <p:txBody>
          <a:bodyPr anchor="ctr"/>
          <a:lstStyle/>
          <a:p>
            <a:pPr>
              <a:buNone/>
            </a:pPr>
            <a:r>
              <a:rPr lang="de-DE" sz="2400" b="1" u="sng" dirty="0" smtClean="0">
                <a:solidFill>
                  <a:schemeClr val="tx1"/>
                </a:solidFill>
              </a:rPr>
              <a:t>Language </a:t>
            </a:r>
            <a:r>
              <a:rPr lang="de-DE" sz="2400" b="1" u="sng" dirty="0" err="1" smtClean="0">
                <a:solidFill>
                  <a:schemeClr val="tx1"/>
                </a:solidFill>
              </a:rPr>
              <a:t>problem</a:t>
            </a:r>
            <a:r>
              <a:rPr lang="de-DE" sz="2400" b="1" dirty="0" smtClean="0">
                <a:solidFill>
                  <a:schemeClr val="tx1"/>
                </a:solidFill>
              </a:rPr>
              <a:t>:</a:t>
            </a:r>
          </a:p>
          <a:p>
            <a:pPr>
              <a:buNone/>
            </a:pPr>
            <a:endParaRPr lang="de-DE" sz="2400" b="1" dirty="0" smtClean="0">
              <a:solidFill>
                <a:schemeClr val="tx1"/>
              </a:solidFill>
            </a:endParaRPr>
          </a:p>
          <a:p>
            <a:r>
              <a:rPr lang="de-DE" sz="2400" b="1" dirty="0" smtClean="0">
                <a:solidFill>
                  <a:schemeClr val="tx1"/>
                </a:solidFill>
              </a:rPr>
              <a:t>Help </a:t>
            </a:r>
            <a:r>
              <a:rPr lang="de-DE" sz="2400" b="1" dirty="0" err="1" smtClean="0">
                <a:solidFill>
                  <a:schemeClr val="tx1"/>
                </a:solidFill>
              </a:rPr>
              <a:t>of</a:t>
            </a:r>
            <a:r>
              <a:rPr lang="de-DE" sz="2400" b="1" dirty="0" smtClean="0">
                <a:solidFill>
                  <a:schemeClr val="tx1"/>
                </a:solidFill>
              </a:rPr>
              <a:t> (</a:t>
            </a:r>
            <a:r>
              <a:rPr lang="de-DE" sz="2400" b="1" dirty="0" err="1" smtClean="0">
                <a:solidFill>
                  <a:schemeClr val="tx1"/>
                </a:solidFill>
              </a:rPr>
              <a:t>preliminary</a:t>
            </a:r>
            <a:r>
              <a:rPr lang="de-DE" sz="2400" b="1" dirty="0" smtClean="0">
                <a:solidFill>
                  <a:schemeClr val="tx1"/>
                </a:solidFill>
              </a:rPr>
              <a:t>) </a:t>
            </a:r>
            <a:r>
              <a:rPr lang="de-DE" sz="2400" b="1" dirty="0" err="1" smtClean="0">
                <a:solidFill>
                  <a:schemeClr val="tx1"/>
                </a:solidFill>
              </a:rPr>
              <a:t>administrator</a:t>
            </a:r>
            <a:r>
              <a:rPr lang="de-DE" sz="2400" b="1" dirty="0" smtClean="0">
                <a:solidFill>
                  <a:schemeClr val="tx1"/>
                </a:solidFill>
              </a:rPr>
              <a:t>	</a:t>
            </a:r>
          </a:p>
          <a:p>
            <a:endParaRPr lang="de-DE" sz="2400" b="1" dirty="0" smtClean="0">
              <a:solidFill>
                <a:schemeClr val="tx1"/>
              </a:solidFill>
            </a:endParaRPr>
          </a:p>
          <a:p>
            <a:r>
              <a:rPr lang="de-DE" sz="2400" b="1" dirty="0" smtClean="0">
                <a:solidFill>
                  <a:schemeClr val="tx1"/>
                </a:solidFill>
              </a:rPr>
              <a:t>Interpreters:	</a:t>
            </a:r>
          </a:p>
          <a:p>
            <a:pPr>
              <a:buNone/>
            </a:pPr>
            <a:r>
              <a:rPr lang="de-DE" sz="2400" b="1" dirty="0" smtClean="0">
                <a:solidFill>
                  <a:schemeClr val="tx1"/>
                </a:solidFill>
              </a:rPr>
              <a:t>	</a:t>
            </a:r>
            <a:r>
              <a:rPr lang="de-DE" sz="2400" b="1" dirty="0" err="1" smtClean="0">
                <a:solidFill>
                  <a:schemeClr val="tx1"/>
                </a:solidFill>
              </a:rPr>
              <a:t>Costs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sz="2400" b="1" dirty="0" err="1" smtClean="0">
                <a:solidFill>
                  <a:schemeClr val="tx1"/>
                </a:solidFill>
              </a:rPr>
              <a:t>are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sz="2400" b="1" dirty="0" err="1" smtClean="0">
                <a:solidFill>
                  <a:schemeClr val="tx1"/>
                </a:solidFill>
              </a:rPr>
              <a:t>justified</a:t>
            </a:r>
            <a:r>
              <a:rPr lang="de-DE" sz="2400" b="1" dirty="0" smtClean="0">
                <a:solidFill>
                  <a:schemeClr val="tx1"/>
                </a:solidFill>
              </a:rPr>
              <a:t> in </a:t>
            </a:r>
            <a:r>
              <a:rPr lang="de-DE" sz="2400" b="1" dirty="0" err="1" smtClean="0">
                <a:solidFill>
                  <a:schemeClr val="tx1"/>
                </a:solidFill>
              </a:rPr>
              <a:t>many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sz="2400" b="1" dirty="0" err="1" smtClean="0">
                <a:solidFill>
                  <a:schemeClr val="tx1"/>
                </a:solidFill>
              </a:rPr>
              <a:t>cross-border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sz="2400" b="1" dirty="0" err="1" smtClean="0">
                <a:solidFill>
                  <a:schemeClr val="tx1"/>
                </a:solidFill>
              </a:rPr>
              <a:t>cases</a:t>
            </a:r>
            <a:r>
              <a:rPr lang="de-DE" sz="2400" b="1" dirty="0" smtClean="0">
                <a:solidFill>
                  <a:schemeClr val="tx1"/>
                </a:solidFill>
              </a:rPr>
              <a:t>:</a:t>
            </a:r>
          </a:p>
          <a:p>
            <a:pPr>
              <a:buNone/>
            </a:pPr>
            <a:r>
              <a:rPr lang="de-DE" sz="2400" b="1" dirty="0" smtClean="0">
                <a:solidFill>
                  <a:schemeClr val="tx1"/>
                </a:solidFill>
              </a:rPr>
              <a:t>	Substantial </a:t>
            </a:r>
            <a:r>
              <a:rPr lang="de-DE" sz="2400" b="1" dirty="0" err="1" smtClean="0">
                <a:solidFill>
                  <a:schemeClr val="tx1"/>
                </a:solidFill>
              </a:rPr>
              <a:t>bankruptcy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sz="2400" b="1" dirty="0" err="1" smtClean="0">
                <a:solidFill>
                  <a:schemeClr val="tx1"/>
                </a:solidFill>
              </a:rPr>
              <a:t>estates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sz="2400" b="1" dirty="0" err="1" smtClean="0">
                <a:solidFill>
                  <a:schemeClr val="tx1"/>
                </a:solidFill>
              </a:rPr>
              <a:t>are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sz="2400" b="1" dirty="0" err="1" smtClean="0">
                <a:solidFill>
                  <a:schemeClr val="tx1"/>
                </a:solidFill>
              </a:rPr>
              <a:t>to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sz="2400" b="1" dirty="0" err="1" smtClean="0">
                <a:solidFill>
                  <a:schemeClr val="tx1"/>
                </a:solidFill>
              </a:rPr>
              <a:t>be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sz="2400" b="1" dirty="0" err="1" smtClean="0">
                <a:solidFill>
                  <a:schemeClr val="tx1"/>
                </a:solidFill>
              </a:rPr>
              <a:t>distributed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sz="2400" b="1" dirty="0" err="1" smtClean="0">
                <a:solidFill>
                  <a:schemeClr val="tx1"/>
                </a:solidFill>
              </a:rPr>
              <a:t>or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sz="2400" b="1" dirty="0" err="1" smtClean="0">
                <a:solidFill>
                  <a:schemeClr val="tx1"/>
                </a:solidFill>
              </a:rPr>
              <a:t>big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sz="2400" b="1" dirty="0" err="1" smtClean="0">
                <a:solidFill>
                  <a:schemeClr val="tx1"/>
                </a:solidFill>
              </a:rPr>
              <a:t>enterprises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sz="2400" b="1" dirty="0" err="1" smtClean="0">
                <a:solidFill>
                  <a:schemeClr val="tx1"/>
                </a:solidFill>
              </a:rPr>
              <a:t>to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sz="2400" b="1" dirty="0" err="1" smtClean="0">
                <a:solidFill>
                  <a:schemeClr val="tx1"/>
                </a:solidFill>
              </a:rPr>
              <a:t>be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sz="2400" b="1" dirty="0" err="1" smtClean="0">
                <a:solidFill>
                  <a:schemeClr val="tx1"/>
                </a:solidFill>
              </a:rPr>
              <a:t>reorganised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</a:p>
          <a:p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dirty="0" smtClean="0"/>
              <a:t>11th IEEI - Colloquium</a:t>
            </a:r>
          </a:p>
          <a:p>
            <a:r>
              <a:rPr lang="de-DE" dirty="0" err="1" smtClean="0"/>
              <a:t>Prague</a:t>
            </a:r>
            <a:r>
              <a:rPr lang="de-DE" dirty="0" smtClean="0"/>
              <a:t>, May 19 – 21, 2010</a:t>
            </a:r>
            <a:endParaRPr lang="de-DE" b="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8FDA85-716C-466E-A5A5-007CE95C1933}" type="slidenum">
              <a:rPr lang="de-DE" smtClean="0"/>
              <a:pPr/>
              <a:t>7</a:t>
            </a:fld>
            <a:endParaRPr lang="de-DE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750" y="857232"/>
            <a:ext cx="7246938" cy="500066"/>
          </a:xfrm>
        </p:spPr>
        <p:txBody>
          <a:bodyPr/>
          <a:lstStyle/>
          <a:p>
            <a:pPr algn="ctr"/>
            <a:r>
              <a:rPr lang="de-DE" sz="1400" dirty="0" err="1" smtClean="0">
                <a:solidFill>
                  <a:schemeClr val="tx1"/>
                </a:solidFill>
              </a:rPr>
              <a:t>Judicial</a:t>
            </a:r>
            <a:r>
              <a:rPr lang="de-DE" sz="1400" dirty="0" smtClean="0">
                <a:solidFill>
                  <a:schemeClr val="tx1"/>
                </a:solidFill>
              </a:rPr>
              <a:t> Communication in Cross-</a:t>
            </a:r>
            <a:r>
              <a:rPr lang="de-DE" sz="1400" dirty="0" err="1" smtClean="0">
                <a:solidFill>
                  <a:schemeClr val="tx1"/>
                </a:solidFill>
              </a:rPr>
              <a:t>Border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Insolvencies</a:t>
            </a:r>
            <a:r>
              <a:rPr lang="de-DE" sz="1400" dirty="0" smtClean="0">
                <a:solidFill>
                  <a:schemeClr val="tx1"/>
                </a:solidFill>
              </a:rPr>
              <a:t/>
            </a:r>
            <a:br>
              <a:rPr lang="de-DE" sz="1400" dirty="0" smtClean="0">
                <a:solidFill>
                  <a:schemeClr val="tx1"/>
                </a:solidFill>
              </a:rPr>
            </a:br>
            <a:r>
              <a:rPr lang="de-DE" sz="1400" dirty="0" err="1" smtClean="0">
                <a:solidFill>
                  <a:schemeClr val="tx1"/>
                </a:solidFill>
              </a:rPr>
              <a:t>Results</a:t>
            </a:r>
            <a:endParaRPr lang="de-DE" sz="1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750" y="1357298"/>
            <a:ext cx="8064500" cy="4951427"/>
          </a:xfrm>
        </p:spPr>
        <p:txBody>
          <a:bodyPr anchor="ctr"/>
          <a:lstStyle/>
          <a:p>
            <a:pPr>
              <a:buNone/>
            </a:pPr>
            <a:r>
              <a:rPr lang="de-DE" sz="2400" b="1" u="sng" dirty="0" smtClean="0">
                <a:solidFill>
                  <a:schemeClr val="tx1"/>
                </a:solidFill>
              </a:rPr>
              <a:t>German </a:t>
            </a:r>
            <a:r>
              <a:rPr lang="de-DE" sz="2400" b="1" u="sng" dirty="0" err="1" smtClean="0">
                <a:solidFill>
                  <a:schemeClr val="tx1"/>
                </a:solidFill>
              </a:rPr>
              <a:t>examples</a:t>
            </a:r>
            <a:r>
              <a:rPr lang="de-DE" sz="2400" b="1" u="sng" dirty="0" smtClean="0">
                <a:solidFill>
                  <a:schemeClr val="tx1"/>
                </a:solidFill>
              </a:rPr>
              <a:t> </a:t>
            </a:r>
            <a:r>
              <a:rPr lang="de-DE" sz="2400" b="1" u="sng" dirty="0" err="1" smtClean="0">
                <a:solidFill>
                  <a:schemeClr val="tx1"/>
                </a:solidFill>
              </a:rPr>
              <a:t>for</a:t>
            </a:r>
            <a:r>
              <a:rPr lang="de-DE" sz="2400" b="1" u="sng" dirty="0" smtClean="0">
                <a:solidFill>
                  <a:schemeClr val="tx1"/>
                </a:solidFill>
              </a:rPr>
              <a:t> </a:t>
            </a:r>
            <a:r>
              <a:rPr lang="de-DE" sz="2400" b="1" u="sng" dirty="0" err="1" smtClean="0">
                <a:solidFill>
                  <a:schemeClr val="tx1"/>
                </a:solidFill>
              </a:rPr>
              <a:t>cross-border</a:t>
            </a:r>
            <a:r>
              <a:rPr lang="de-DE" sz="2400" b="1" u="sng" dirty="0" smtClean="0">
                <a:solidFill>
                  <a:schemeClr val="tx1"/>
                </a:solidFill>
              </a:rPr>
              <a:t> </a:t>
            </a:r>
            <a:r>
              <a:rPr lang="de-DE" sz="2400" b="1" u="sng" dirty="0" err="1" smtClean="0">
                <a:solidFill>
                  <a:schemeClr val="tx1"/>
                </a:solidFill>
              </a:rPr>
              <a:t>communication</a:t>
            </a:r>
            <a:r>
              <a:rPr lang="de-DE" sz="2400" b="1" dirty="0" smtClean="0">
                <a:solidFill>
                  <a:schemeClr val="tx1"/>
                </a:solidFill>
              </a:rPr>
              <a:t>:</a:t>
            </a:r>
          </a:p>
          <a:p>
            <a:pPr>
              <a:buNone/>
            </a:pPr>
            <a:endParaRPr lang="de-DE" sz="2400" b="1" dirty="0" smtClean="0">
              <a:solidFill>
                <a:schemeClr val="tx1"/>
              </a:solidFill>
            </a:endParaRPr>
          </a:p>
          <a:p>
            <a:r>
              <a:rPr lang="de-DE" sz="2400" b="1" dirty="0" smtClean="0">
                <a:solidFill>
                  <a:schemeClr val="tx1"/>
                </a:solidFill>
              </a:rPr>
              <a:t>PIN Group </a:t>
            </a:r>
          </a:p>
          <a:p>
            <a:pPr lvl="1"/>
            <a:r>
              <a:rPr lang="de-DE" sz="2200" b="1" dirty="0" smtClean="0">
                <a:solidFill>
                  <a:schemeClr val="tx1"/>
                </a:solidFill>
              </a:rPr>
              <a:t>Germany - Luxemburg</a:t>
            </a:r>
          </a:p>
          <a:p>
            <a:pPr lvl="1"/>
            <a:r>
              <a:rPr lang="de-DE" sz="2200" b="1" dirty="0" smtClean="0">
                <a:solidFill>
                  <a:schemeClr val="tx1"/>
                </a:solidFill>
              </a:rPr>
              <a:t>Court </a:t>
            </a:r>
            <a:r>
              <a:rPr lang="de-DE" sz="2200" b="1" dirty="0" err="1" smtClean="0">
                <a:solidFill>
                  <a:schemeClr val="tx1"/>
                </a:solidFill>
              </a:rPr>
              <a:t>to</a:t>
            </a:r>
            <a:r>
              <a:rPr lang="de-DE" sz="2200" b="1" dirty="0" smtClean="0">
                <a:solidFill>
                  <a:schemeClr val="tx1"/>
                </a:solidFill>
              </a:rPr>
              <a:t> Court</a:t>
            </a:r>
          </a:p>
          <a:p>
            <a:pPr lvl="1"/>
            <a:r>
              <a:rPr lang="de-DE" sz="2200" b="1" dirty="0" err="1" smtClean="0">
                <a:solidFill>
                  <a:schemeClr val="tx1"/>
                </a:solidFill>
              </a:rPr>
              <a:t>Decision</a:t>
            </a:r>
            <a:r>
              <a:rPr lang="de-DE" sz="2200" b="1" dirty="0" smtClean="0">
                <a:solidFill>
                  <a:schemeClr val="tx1"/>
                </a:solidFill>
              </a:rPr>
              <a:t> </a:t>
            </a:r>
            <a:r>
              <a:rPr lang="de-DE" sz="2200" b="1" dirty="0" err="1" smtClean="0">
                <a:solidFill>
                  <a:schemeClr val="tx1"/>
                </a:solidFill>
              </a:rPr>
              <a:t>to</a:t>
            </a:r>
            <a:r>
              <a:rPr lang="de-DE" sz="2200" b="1" dirty="0" smtClean="0">
                <a:solidFill>
                  <a:schemeClr val="tx1"/>
                </a:solidFill>
              </a:rPr>
              <a:t> open </a:t>
            </a:r>
            <a:r>
              <a:rPr lang="de-DE" sz="2200" b="1" dirty="0" err="1" smtClean="0">
                <a:solidFill>
                  <a:schemeClr val="tx1"/>
                </a:solidFill>
              </a:rPr>
              <a:t>main</a:t>
            </a:r>
            <a:r>
              <a:rPr lang="de-DE" sz="2200" b="1" dirty="0" smtClean="0">
                <a:solidFill>
                  <a:schemeClr val="tx1"/>
                </a:solidFill>
              </a:rPr>
              <a:t> </a:t>
            </a:r>
            <a:r>
              <a:rPr lang="de-DE" sz="2200" b="1" dirty="0" err="1" smtClean="0">
                <a:solidFill>
                  <a:schemeClr val="tx1"/>
                </a:solidFill>
              </a:rPr>
              <a:t>proceedings</a:t>
            </a:r>
            <a:endParaRPr lang="de-DE" sz="2200" b="1" dirty="0" smtClean="0">
              <a:solidFill>
                <a:schemeClr val="tx1"/>
              </a:solidFill>
            </a:endParaRPr>
          </a:p>
          <a:p>
            <a:endParaRPr lang="de-DE" sz="2400" b="1" dirty="0" smtClean="0">
              <a:solidFill>
                <a:schemeClr val="tx1"/>
              </a:solidFill>
            </a:endParaRPr>
          </a:p>
          <a:p>
            <a:r>
              <a:rPr lang="de-DE" sz="2400" b="1" dirty="0" err="1" smtClean="0">
                <a:solidFill>
                  <a:schemeClr val="tx1"/>
                </a:solidFill>
              </a:rPr>
              <a:t>Automold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</a:p>
          <a:p>
            <a:pPr lvl="1"/>
            <a:r>
              <a:rPr lang="de-DE" sz="2000" b="1" dirty="0" smtClean="0">
                <a:solidFill>
                  <a:schemeClr val="tx1"/>
                </a:solidFill>
              </a:rPr>
              <a:t>Germany - England</a:t>
            </a:r>
          </a:p>
          <a:p>
            <a:pPr lvl="1"/>
            <a:r>
              <a:rPr lang="de-DE" sz="2000" b="1" dirty="0" smtClean="0">
                <a:solidFill>
                  <a:schemeClr val="tx1"/>
                </a:solidFill>
              </a:rPr>
              <a:t>Court </a:t>
            </a:r>
            <a:r>
              <a:rPr lang="de-DE" sz="2000" b="1" dirty="0" err="1" smtClean="0">
                <a:solidFill>
                  <a:schemeClr val="tx1"/>
                </a:solidFill>
              </a:rPr>
              <a:t>to</a:t>
            </a:r>
            <a:r>
              <a:rPr lang="de-DE" sz="2000" b="1" dirty="0" smtClean="0">
                <a:solidFill>
                  <a:schemeClr val="tx1"/>
                </a:solidFill>
              </a:rPr>
              <a:t> Administrator</a:t>
            </a:r>
          </a:p>
          <a:p>
            <a:pPr lvl="1"/>
            <a:r>
              <a:rPr lang="de-DE" sz="2000" b="1" dirty="0" err="1" smtClean="0">
                <a:solidFill>
                  <a:schemeClr val="tx1"/>
                </a:solidFill>
              </a:rPr>
              <a:t>Coordination</a:t>
            </a:r>
            <a:r>
              <a:rPr lang="de-DE" sz="2000" b="1" dirty="0" smtClean="0">
                <a:solidFill>
                  <a:schemeClr val="tx1"/>
                </a:solidFill>
              </a:rPr>
              <a:t> </a:t>
            </a:r>
            <a:r>
              <a:rPr lang="de-DE" sz="2000" b="1" dirty="0" err="1" smtClean="0">
                <a:solidFill>
                  <a:schemeClr val="tx1"/>
                </a:solidFill>
              </a:rPr>
              <a:t>of</a:t>
            </a:r>
            <a:r>
              <a:rPr lang="de-DE" sz="2000" b="1" dirty="0" smtClean="0">
                <a:solidFill>
                  <a:schemeClr val="tx1"/>
                </a:solidFill>
              </a:rPr>
              <a:t> </a:t>
            </a:r>
            <a:r>
              <a:rPr lang="de-DE" sz="2000" b="1" dirty="0" err="1" smtClean="0">
                <a:solidFill>
                  <a:schemeClr val="tx1"/>
                </a:solidFill>
              </a:rPr>
              <a:t>date</a:t>
            </a:r>
            <a:r>
              <a:rPr lang="de-DE" sz="2000" b="1" dirty="0" smtClean="0">
                <a:solidFill>
                  <a:schemeClr val="tx1"/>
                </a:solidFill>
              </a:rPr>
              <a:t> </a:t>
            </a:r>
            <a:r>
              <a:rPr lang="de-DE" sz="2000" b="1" dirty="0" err="1" smtClean="0">
                <a:solidFill>
                  <a:schemeClr val="tx1"/>
                </a:solidFill>
              </a:rPr>
              <a:t>of</a:t>
            </a:r>
            <a:r>
              <a:rPr lang="de-DE" sz="2000" b="1" dirty="0" smtClean="0">
                <a:solidFill>
                  <a:schemeClr val="tx1"/>
                </a:solidFill>
              </a:rPr>
              <a:t> </a:t>
            </a:r>
            <a:r>
              <a:rPr lang="de-DE" sz="2000" b="1" dirty="0" err="1" smtClean="0">
                <a:solidFill>
                  <a:schemeClr val="tx1"/>
                </a:solidFill>
              </a:rPr>
              <a:t>creditors</a:t>
            </a:r>
            <a:r>
              <a:rPr lang="de-DE" sz="2000" b="1" dirty="0" smtClean="0">
                <a:solidFill>
                  <a:schemeClr val="tx1"/>
                </a:solidFill>
              </a:rPr>
              <a:t>´ </a:t>
            </a:r>
            <a:r>
              <a:rPr lang="de-DE" sz="2000" b="1" dirty="0" err="1" smtClean="0">
                <a:solidFill>
                  <a:schemeClr val="tx1"/>
                </a:solidFill>
              </a:rPr>
              <a:t>meeting</a:t>
            </a:r>
            <a:r>
              <a:rPr lang="de-DE" sz="2000" b="1" dirty="0" smtClean="0">
                <a:solidFill>
                  <a:schemeClr val="tx1"/>
                </a:solidFill>
              </a:rPr>
              <a:t> </a:t>
            </a:r>
          </a:p>
          <a:p>
            <a:pPr lvl="1">
              <a:buNone/>
            </a:pPr>
            <a:r>
              <a:rPr lang="de-DE" sz="2000" b="1" dirty="0" smtClean="0">
                <a:solidFill>
                  <a:schemeClr val="tx1"/>
                </a:solidFill>
              </a:rPr>
              <a:t>	in </a:t>
            </a:r>
            <a:r>
              <a:rPr lang="de-DE" sz="2000" b="1" dirty="0" err="1" smtClean="0">
                <a:solidFill>
                  <a:schemeClr val="tx1"/>
                </a:solidFill>
              </a:rPr>
              <a:t>secondary</a:t>
            </a:r>
            <a:r>
              <a:rPr lang="de-DE" sz="2000" b="1" dirty="0" smtClean="0">
                <a:solidFill>
                  <a:schemeClr val="tx1"/>
                </a:solidFill>
              </a:rPr>
              <a:t> </a:t>
            </a:r>
            <a:r>
              <a:rPr lang="de-DE" sz="2000" b="1" dirty="0" err="1" smtClean="0">
                <a:solidFill>
                  <a:schemeClr val="tx1"/>
                </a:solidFill>
              </a:rPr>
              <a:t>proceedings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dirty="0" smtClean="0"/>
              <a:t>11th IEEI - Colloquium</a:t>
            </a:r>
          </a:p>
          <a:p>
            <a:r>
              <a:rPr lang="de-DE" dirty="0" err="1" smtClean="0"/>
              <a:t>Prague</a:t>
            </a:r>
            <a:r>
              <a:rPr lang="de-DE" dirty="0" smtClean="0"/>
              <a:t>, May 19 – 21, 2010</a:t>
            </a:r>
            <a:endParaRPr lang="de-DE" b="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8FDA85-716C-466E-A5A5-007CE95C1933}" type="slidenum">
              <a:rPr lang="de-DE" smtClean="0"/>
              <a:pPr/>
              <a:t>8</a:t>
            </a:fld>
            <a:endParaRPr lang="de-DE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750" y="857232"/>
            <a:ext cx="7246938" cy="500066"/>
          </a:xfrm>
        </p:spPr>
        <p:txBody>
          <a:bodyPr/>
          <a:lstStyle/>
          <a:p>
            <a:pPr algn="ctr"/>
            <a:r>
              <a:rPr lang="de-DE" sz="1400" dirty="0" err="1" smtClean="0">
                <a:solidFill>
                  <a:schemeClr val="tx1"/>
                </a:solidFill>
              </a:rPr>
              <a:t>Judicial</a:t>
            </a:r>
            <a:r>
              <a:rPr lang="de-DE" sz="1400" dirty="0" smtClean="0">
                <a:solidFill>
                  <a:schemeClr val="tx1"/>
                </a:solidFill>
              </a:rPr>
              <a:t> Communication in Cross-</a:t>
            </a:r>
            <a:r>
              <a:rPr lang="de-DE" sz="1400" dirty="0" err="1" smtClean="0">
                <a:solidFill>
                  <a:schemeClr val="tx1"/>
                </a:solidFill>
              </a:rPr>
              <a:t>Border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Insolvencies</a:t>
            </a:r>
            <a:r>
              <a:rPr lang="de-DE" sz="1400" dirty="0" smtClean="0">
                <a:solidFill>
                  <a:schemeClr val="tx1"/>
                </a:solidFill>
              </a:rPr>
              <a:t/>
            </a:r>
            <a:br>
              <a:rPr lang="de-DE" sz="1400" dirty="0" smtClean="0">
                <a:solidFill>
                  <a:schemeClr val="tx1"/>
                </a:solidFill>
              </a:rPr>
            </a:br>
            <a:r>
              <a:rPr lang="de-DE" sz="1400" dirty="0" err="1" smtClean="0">
                <a:solidFill>
                  <a:schemeClr val="tx1"/>
                </a:solidFill>
              </a:rPr>
              <a:t>Results</a:t>
            </a:r>
            <a:endParaRPr lang="de-DE" sz="1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750" y="1357298"/>
            <a:ext cx="8064500" cy="4951427"/>
          </a:xfrm>
        </p:spPr>
        <p:txBody>
          <a:bodyPr anchor="ctr"/>
          <a:lstStyle/>
          <a:p>
            <a:pPr algn="ctr">
              <a:buNone/>
            </a:pPr>
            <a:r>
              <a:rPr lang="de-DE" b="1" u="sng" dirty="0" smtClean="0">
                <a:solidFill>
                  <a:schemeClr val="tx1"/>
                </a:solidFill>
              </a:rPr>
              <a:t>ALI/III – </a:t>
            </a:r>
            <a:r>
              <a:rPr lang="de-DE" b="1" u="sng" dirty="0" err="1" smtClean="0">
                <a:solidFill>
                  <a:schemeClr val="tx1"/>
                </a:solidFill>
              </a:rPr>
              <a:t>Guideline</a:t>
            </a:r>
            <a:r>
              <a:rPr lang="de-DE" b="1" u="sng" dirty="0" smtClean="0">
                <a:solidFill>
                  <a:schemeClr val="tx1"/>
                </a:solidFill>
              </a:rPr>
              <a:t> 5</a:t>
            </a:r>
          </a:p>
          <a:p>
            <a:endParaRPr lang="de-DE" sz="2400" b="1" u="sng" dirty="0" smtClean="0">
              <a:solidFill>
                <a:schemeClr val="tx1"/>
              </a:solidFill>
            </a:endParaRPr>
          </a:p>
          <a:p>
            <a:r>
              <a:rPr lang="de-DE" sz="2400" b="1" dirty="0" smtClean="0">
                <a:solidFill>
                  <a:schemeClr val="tx1"/>
                </a:solidFill>
              </a:rPr>
              <a:t>Different legal </a:t>
            </a:r>
            <a:r>
              <a:rPr lang="de-DE" sz="2400" b="1" dirty="0" err="1" smtClean="0">
                <a:solidFill>
                  <a:schemeClr val="tx1"/>
                </a:solidFill>
              </a:rPr>
              <a:t>cultures</a:t>
            </a:r>
            <a:r>
              <a:rPr lang="de-DE" sz="2400" b="1" dirty="0" smtClean="0">
                <a:solidFill>
                  <a:schemeClr val="tx1"/>
                </a:solidFill>
              </a:rPr>
              <a:t>:</a:t>
            </a:r>
          </a:p>
          <a:p>
            <a:pPr>
              <a:buNone/>
            </a:pPr>
            <a:endParaRPr lang="de-DE" sz="2400" b="1" dirty="0" smtClean="0">
              <a:solidFill>
                <a:schemeClr val="tx1"/>
              </a:solidFill>
            </a:endParaRPr>
          </a:p>
          <a:p>
            <a:pPr lvl="1"/>
            <a:r>
              <a:rPr lang="de-DE" sz="2400" b="1" dirty="0" err="1" smtClean="0">
                <a:solidFill>
                  <a:schemeClr val="tx1"/>
                </a:solidFill>
              </a:rPr>
              <a:t>Local</a:t>
            </a:r>
            <a:r>
              <a:rPr lang="de-DE" sz="2400" b="1" dirty="0" smtClean="0">
                <a:solidFill>
                  <a:schemeClr val="tx1"/>
                </a:solidFill>
              </a:rPr>
              <a:t> Rules </a:t>
            </a:r>
            <a:r>
              <a:rPr lang="de-DE" sz="2400" b="1" dirty="0" err="1" smtClean="0">
                <a:solidFill>
                  <a:schemeClr val="tx1"/>
                </a:solidFill>
              </a:rPr>
              <a:t>concerning</a:t>
            </a:r>
            <a:r>
              <a:rPr lang="de-DE" sz="2400" b="1" dirty="0" smtClean="0">
                <a:solidFill>
                  <a:schemeClr val="tx1"/>
                </a:solidFill>
              </a:rPr>
              <a:t> ex </a:t>
            </a:r>
            <a:r>
              <a:rPr lang="de-DE" sz="2400" b="1" dirty="0" err="1" smtClean="0">
                <a:solidFill>
                  <a:schemeClr val="tx1"/>
                </a:solidFill>
              </a:rPr>
              <a:t>parte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sz="2400" b="1" dirty="0" err="1" smtClean="0">
                <a:solidFill>
                  <a:schemeClr val="tx1"/>
                </a:solidFill>
              </a:rPr>
              <a:t>communication</a:t>
            </a:r>
            <a:endParaRPr lang="de-DE" sz="2400" b="1" dirty="0" smtClean="0">
              <a:solidFill>
                <a:schemeClr val="tx1"/>
              </a:solidFill>
            </a:endParaRPr>
          </a:p>
          <a:p>
            <a:pPr lvl="1"/>
            <a:r>
              <a:rPr lang="de-DE" sz="2400" b="1" dirty="0" err="1" smtClean="0">
                <a:solidFill>
                  <a:schemeClr val="tx1"/>
                </a:solidFill>
              </a:rPr>
              <a:t>Nationwide</a:t>
            </a:r>
            <a:r>
              <a:rPr lang="de-DE" sz="2400" b="1" dirty="0" smtClean="0">
                <a:solidFill>
                  <a:schemeClr val="tx1"/>
                </a:solidFill>
              </a:rPr>
              <a:t> uniform </a:t>
            </a:r>
            <a:r>
              <a:rPr lang="de-DE" sz="2400" b="1" dirty="0" err="1" smtClean="0">
                <a:solidFill>
                  <a:schemeClr val="tx1"/>
                </a:solidFill>
              </a:rPr>
              <a:t>procedural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sz="2400" b="1" dirty="0" err="1" smtClean="0">
                <a:solidFill>
                  <a:schemeClr val="tx1"/>
                </a:solidFill>
              </a:rPr>
              <a:t>rules</a:t>
            </a:r>
            <a:endParaRPr lang="de-DE" sz="2400" b="1" dirty="0" smtClean="0">
              <a:solidFill>
                <a:schemeClr val="tx1"/>
              </a:solidFill>
            </a:endParaRPr>
          </a:p>
          <a:p>
            <a:endParaRPr lang="de-DE" b="1" dirty="0" smtClean="0">
              <a:solidFill>
                <a:schemeClr val="tx1"/>
              </a:solidFill>
            </a:endParaRPr>
          </a:p>
          <a:p>
            <a:r>
              <a:rPr lang="de-DE" sz="2400" b="1" dirty="0" smtClean="0">
                <a:solidFill>
                  <a:schemeClr val="tx1"/>
                </a:solidFill>
              </a:rPr>
              <a:t>Germany: 	Courts </a:t>
            </a:r>
            <a:r>
              <a:rPr lang="de-DE" sz="2400" b="1" dirty="0" err="1" smtClean="0">
                <a:solidFill>
                  <a:schemeClr val="tx1"/>
                </a:solidFill>
              </a:rPr>
              <a:t>can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sz="2400" b="1" dirty="0" err="1" smtClean="0">
                <a:solidFill>
                  <a:schemeClr val="tx1"/>
                </a:solidFill>
              </a:rPr>
              <a:t>receive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sz="2400" b="1" dirty="0" err="1" smtClean="0">
                <a:solidFill>
                  <a:schemeClr val="tx1"/>
                </a:solidFill>
              </a:rPr>
              <a:t>communications</a:t>
            </a:r>
            <a:r>
              <a:rPr lang="de-DE" sz="2400" b="1" dirty="0" smtClean="0">
                <a:solidFill>
                  <a:schemeClr val="tx1"/>
                </a:solidFill>
              </a:rPr>
              <a:t> 			</a:t>
            </a:r>
            <a:r>
              <a:rPr lang="de-DE" sz="2400" b="1" dirty="0" err="1" smtClean="0">
                <a:solidFill>
                  <a:schemeClr val="tx1"/>
                </a:solidFill>
              </a:rPr>
              <a:t>and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sz="2400" b="1" dirty="0" err="1" smtClean="0">
                <a:solidFill>
                  <a:schemeClr val="tx1"/>
                </a:solidFill>
              </a:rPr>
              <a:t>respond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sz="2400" b="1" dirty="0" err="1" smtClean="0">
                <a:solidFill>
                  <a:schemeClr val="tx1"/>
                </a:solidFill>
              </a:rPr>
              <a:t>directly</a:t>
            </a:r>
            <a:endParaRPr lang="de-DE" sz="2400" b="1" dirty="0">
              <a:solidFill>
                <a:schemeClr val="tx1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dirty="0" smtClean="0"/>
              <a:t>11th IEEI - Colloquium</a:t>
            </a:r>
          </a:p>
          <a:p>
            <a:r>
              <a:rPr lang="de-DE" dirty="0" err="1" smtClean="0"/>
              <a:t>Prague</a:t>
            </a:r>
            <a:r>
              <a:rPr lang="de-DE" dirty="0" smtClean="0"/>
              <a:t>, May 19 – 21, 2010</a:t>
            </a:r>
            <a:endParaRPr lang="de-DE" b="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8FDA85-716C-466E-A5A5-007CE95C1933}" type="slidenum">
              <a:rPr lang="de-DE" smtClean="0"/>
              <a:pPr/>
              <a:t>9</a:t>
            </a:fld>
            <a:endParaRPr lang="de-DE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RW-Justiz">
  <a:themeElements>
    <a:clrScheme name="NRW-Justiz 13">
      <a:dk1>
        <a:srgbClr val="000000"/>
      </a:dk1>
      <a:lt1>
        <a:srgbClr val="FFFFFF"/>
      </a:lt1>
      <a:dk2>
        <a:srgbClr val="E2001A"/>
      </a:dk2>
      <a:lt2>
        <a:srgbClr val="009036"/>
      </a:lt2>
      <a:accent1>
        <a:srgbClr val="ACACAC"/>
      </a:accent1>
      <a:accent2>
        <a:srgbClr val="F29400"/>
      </a:accent2>
      <a:accent3>
        <a:srgbClr val="FFFFFF"/>
      </a:accent3>
      <a:accent4>
        <a:srgbClr val="000000"/>
      </a:accent4>
      <a:accent5>
        <a:srgbClr val="D2D2D2"/>
      </a:accent5>
      <a:accent6>
        <a:srgbClr val="DB8600"/>
      </a:accent6>
      <a:hlink>
        <a:srgbClr val="B1C800"/>
      </a:hlink>
      <a:folHlink>
        <a:srgbClr val="E75112"/>
      </a:folHlink>
    </a:clrScheme>
    <a:fontScheme name="NRW-Justiz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RW-Justiz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RW-Justiz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RW-Justiz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RW-Justiz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RW-Justiz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RW-Justiz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W-Justiz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W-Justiz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W-Justiz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W-Justiz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W-Justiz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W-Justiz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W-Justiz 13">
        <a:dk1>
          <a:srgbClr val="000000"/>
        </a:dk1>
        <a:lt1>
          <a:srgbClr val="FFFFFF"/>
        </a:lt1>
        <a:dk2>
          <a:srgbClr val="E2001A"/>
        </a:dk2>
        <a:lt2>
          <a:srgbClr val="009036"/>
        </a:lt2>
        <a:accent1>
          <a:srgbClr val="ACACAC"/>
        </a:accent1>
        <a:accent2>
          <a:srgbClr val="F29400"/>
        </a:accent2>
        <a:accent3>
          <a:srgbClr val="FFFFFF"/>
        </a:accent3>
        <a:accent4>
          <a:srgbClr val="000000"/>
        </a:accent4>
        <a:accent5>
          <a:srgbClr val="D2D2D2"/>
        </a:accent5>
        <a:accent6>
          <a:srgbClr val="DB8600"/>
        </a:accent6>
        <a:hlink>
          <a:srgbClr val="B1C800"/>
        </a:hlink>
        <a:folHlink>
          <a:srgbClr val="E7511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732</Words>
  <Application>Microsoft Office PowerPoint</Application>
  <PresentationFormat>Bildschirmpräsentation (4:3)</PresentationFormat>
  <Paragraphs>254</Paragraphs>
  <Slides>18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19" baseType="lpstr">
      <vt:lpstr>NRW-Justiz</vt:lpstr>
      <vt:lpstr>International Exchange of Experience on Insolvency Law (IEEI): 11th Colloquium, Prague, May 19 – 21, 2010  Judicial Communication  in Cross-Border Insolvencies  What is possible and what is not  - The German Perspective</vt:lpstr>
      <vt:lpstr>Judicial Communication in Cross-Border Insolvencies Introduction</vt:lpstr>
      <vt:lpstr>Judicial Communication in Cross-Border Insolvencies Introduction</vt:lpstr>
      <vt:lpstr>Judicial Communication in Cross-Border Insolvencies Introduction</vt:lpstr>
      <vt:lpstr>Judicial Communication in Cross-Border Insolvencies Results</vt:lpstr>
      <vt:lpstr>Judicial Communication in Cross-Border Insolvencies Results</vt:lpstr>
      <vt:lpstr>Judicial Communication in Cross-Border Insolvencies Results</vt:lpstr>
      <vt:lpstr>Judicial Communication in Cross-Border Insolvencies Results</vt:lpstr>
      <vt:lpstr>Judicial Communication in Cross-Border Insolvencies Results</vt:lpstr>
      <vt:lpstr>Judicial Communication in Cross-Border Insolvencies Results</vt:lpstr>
      <vt:lpstr>Judicial Communication in Cross-Border Insolvencies Results</vt:lpstr>
      <vt:lpstr>Judicial Communication in Cross-Border Insolvencies Results</vt:lpstr>
      <vt:lpstr>Judicial Communication in Cross-Border Insolvencies Results</vt:lpstr>
      <vt:lpstr>Judicial Communication in Cross-Border Insolvencies Results</vt:lpstr>
      <vt:lpstr>Judicial Communication in Cross-Border Insolvencies Results</vt:lpstr>
      <vt:lpstr>Judicial Communication in Cross-Border Insolvencies Results</vt:lpstr>
      <vt:lpstr>Judicial Communication in Cross-Border Insolvencies Results</vt:lpstr>
      <vt:lpstr>Judicial Communication in Cross-Border Insolvencies Results</vt:lpstr>
    </vt:vector>
  </TitlesOfParts>
  <Company>Land NRW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Headline erste Zeile. Mehrzeilige Subheadline bis maximal dreizeilig.  Ort, Datum </dc:title>
  <dc:subject>Vorlage</dc:subject>
  <dc:creator>WoehrmannM1</dc:creator>
  <cp:keywords>Nordrhein-Westfalen Design 2007</cp:keywords>
  <dc:description>Diese Vorlage dient zur Erstellung von Präsentationen der Justiz Nordrhein-Westfalen  (c) Justizministerium Nordrhein-Westfalen</dc:description>
  <cp:lastModifiedBy>RemmertA</cp:lastModifiedBy>
  <cp:revision>72</cp:revision>
  <dcterms:created xsi:type="dcterms:W3CDTF">2007-08-06T12:45:13Z</dcterms:created>
  <dcterms:modified xsi:type="dcterms:W3CDTF">2010-05-11T15:11:05Z</dcterms:modified>
  <cp:category>Präsentationsvorlage</cp:category>
</cp:coreProperties>
</file>